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438" r:id="rId2"/>
    <p:sldId id="436" r:id="rId3"/>
    <p:sldId id="446" r:id="rId4"/>
    <p:sldId id="439" r:id="rId5"/>
    <p:sldId id="455" r:id="rId6"/>
    <p:sldId id="454" r:id="rId7"/>
    <p:sldId id="447" r:id="rId8"/>
    <p:sldId id="451" r:id="rId9"/>
    <p:sldId id="452" r:id="rId10"/>
    <p:sldId id="453" r:id="rId11"/>
    <p:sldId id="440" r:id="rId12"/>
    <p:sldId id="448" r:id="rId13"/>
    <p:sldId id="441" r:id="rId14"/>
    <p:sldId id="449" r:id="rId15"/>
    <p:sldId id="442" r:id="rId16"/>
    <p:sldId id="450" r:id="rId17"/>
    <p:sldId id="443" r:id="rId18"/>
    <p:sldId id="445" r:id="rId19"/>
    <p:sldId id="444" r:id="rId20"/>
    <p:sldId id="437" r:id="rId21"/>
  </p:sldIdLst>
  <p:sldSz cx="9144000" cy="6858000" type="screen4x3"/>
  <p:notesSz cx="6858000" cy="9144000"/>
  <p:custDataLst>
    <p:tags r:id="rId24"/>
  </p:custDataLst>
  <p:defaultTextStyle>
    <a:defPPr>
      <a:defRPr lang="nl-NL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A3057"/>
    <a:srgbClr val="E49343"/>
    <a:srgbClr val="0A2F55"/>
    <a:srgbClr val="0C385C"/>
    <a:srgbClr val="D53D32"/>
    <a:srgbClr val="5E6A71"/>
    <a:srgbClr val="747B81"/>
    <a:srgbClr val="00B2A9"/>
    <a:srgbClr val="073270"/>
    <a:srgbClr val="0532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113" autoAdjust="0"/>
    <p:restoredTop sz="88284" autoAdjust="0"/>
  </p:normalViewPr>
  <p:slideViewPr>
    <p:cSldViewPr>
      <p:cViewPr varScale="1">
        <p:scale>
          <a:sx n="85" d="100"/>
          <a:sy n="85" d="100"/>
        </p:scale>
        <p:origin x="168" y="6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>
            <a:extLst>
              <a:ext uri="{FF2B5EF4-FFF2-40B4-BE49-F238E27FC236}">
                <a16:creationId xmlns:a16="http://schemas.microsoft.com/office/drawing/2014/main" id="{861652B4-1292-46F7-B789-2C68AA122E7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016C8A28-221E-4942-A88D-8D4C5CD177D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24E9EC4C-5EF1-4BB5-92A7-031BE3C639F1}" type="datetimeFigureOut">
              <a:rPr lang="en-GB"/>
              <a:pPr>
                <a:defRPr/>
              </a:pPr>
              <a:t>11/12/2018</a:t>
            </a:fld>
            <a:endParaRPr lang="en-GB" dirty="0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67A2C68B-D721-43D9-9C10-BEE49D2A796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5221811-AB9B-45B8-AD5B-FBDA34F45CC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37B9A97-5701-45FE-A227-20E74F2684A4}" type="slidenum">
              <a:rPr lang="en-GB" altLang="el-GR"/>
              <a:pPr/>
              <a:t>‹#›</a:t>
            </a:fld>
            <a:endParaRPr lang="en-GB" alt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50DCB9-BC91-4EE8-AA3D-29A524B20D9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nl-NL"/>
              <a:t>TITLE</a:t>
            </a:r>
            <a:endParaRPr lang="nl-NL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3B0138-724F-4BFF-B213-C1F0A10B611F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r>
              <a:rPr lang="nl-NL"/>
              <a:t>25 July 2013</a:t>
            </a:r>
            <a:endParaRPr lang="nl-NL" dirty="0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A1A0123-61F7-4285-B3AB-510C091774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nl-NL" noProof="0" dirty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4F5F128-9B78-460F-9559-94D3EA04EC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  <a:endParaRPr lang="nl-NL" noProof="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E56351-7335-476A-9EF9-3E2E46710FC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Arial" pitchFamily="34" charset="0"/>
                <a:cs typeface="+mn-cs"/>
              </a:defRPr>
            </a:lvl1pPr>
          </a:lstStyle>
          <a:p>
            <a:pPr>
              <a:defRPr/>
            </a:pPr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08DB1D-E07E-4BF1-B7BC-85B67A985B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7E4ED16E-07CA-4338-B1A6-F665C42EB014}" type="slidenum">
              <a:rPr lang="nl-NL" altLang="el-GR"/>
              <a:pPr/>
              <a:t>‹#›</a:t>
            </a:fld>
            <a:endParaRPr lang="nl-NL" altLang="el-G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395536" y="2462699"/>
            <a:ext cx="5256584" cy="1080120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1440"/>
              </a:spcBef>
              <a:defRPr sz="3200" baseline="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21" name="Subtitle 2"/>
          <p:cNvSpPr>
            <a:spLocks noGrp="1"/>
          </p:cNvSpPr>
          <p:nvPr>
            <p:ph type="subTitle" idx="1"/>
          </p:nvPr>
        </p:nvSpPr>
        <p:spPr>
          <a:xfrm>
            <a:off x="395536" y="3878952"/>
            <a:ext cx="4564331" cy="918200"/>
          </a:xfrm>
        </p:spPr>
        <p:txBody>
          <a:bodyPr>
            <a:spAutoFit/>
          </a:bodyPr>
          <a:lstStyle>
            <a:lvl1pPr marL="0" indent="0" algn="l">
              <a:spcBef>
                <a:spcPts val="720"/>
              </a:spcBef>
              <a:buNone/>
              <a:defRPr sz="1600" baseline="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/>
              <a:t>Click to edit Master subtitle style</a:t>
            </a:r>
            <a:endParaRPr lang="en-GB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707F95E-24BF-4407-A7DF-678648EE21BF}"/>
              </a:ext>
            </a:extLst>
          </p:cNvPr>
          <p:cNvSpPr/>
          <p:nvPr userDrawn="1"/>
        </p:nvSpPr>
        <p:spPr>
          <a:xfrm>
            <a:off x="3059832" y="960785"/>
            <a:ext cx="5833343" cy="72008"/>
          </a:xfrm>
          <a:prstGeom prst="rect">
            <a:avLst/>
          </a:prstGeom>
          <a:gradFill flip="none" rotWithShape="1">
            <a:gsLst>
              <a:gs pos="100000">
                <a:srgbClr val="E49343"/>
              </a:gs>
              <a:gs pos="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C514D95-A0FF-4F4C-8DAE-1D21EF7F3F67}"/>
              </a:ext>
            </a:extLst>
          </p:cNvPr>
          <p:cNvSpPr/>
          <p:nvPr userDrawn="1"/>
        </p:nvSpPr>
        <p:spPr>
          <a:xfrm>
            <a:off x="3059832" y="844390"/>
            <a:ext cx="5833343" cy="72008"/>
          </a:xfrm>
          <a:prstGeom prst="rect">
            <a:avLst/>
          </a:prstGeom>
          <a:gradFill flip="none" rotWithShape="1">
            <a:gsLst>
              <a:gs pos="100000">
                <a:srgbClr val="0C385C"/>
              </a:gs>
              <a:gs pos="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97EBBD-D9A8-40FD-B874-A60146926BB0}"/>
              </a:ext>
            </a:extLst>
          </p:cNvPr>
          <p:cNvSpPr/>
          <p:nvPr userDrawn="1"/>
        </p:nvSpPr>
        <p:spPr>
          <a:xfrm rot="10800000">
            <a:off x="278677" y="6247543"/>
            <a:ext cx="5833343" cy="72008"/>
          </a:xfrm>
          <a:prstGeom prst="rect">
            <a:avLst/>
          </a:prstGeom>
          <a:gradFill flip="none" rotWithShape="1">
            <a:gsLst>
              <a:gs pos="100000">
                <a:srgbClr val="E49343"/>
              </a:gs>
              <a:gs pos="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647E69C-19BF-4799-AF94-6D0D5F315A20}"/>
              </a:ext>
            </a:extLst>
          </p:cNvPr>
          <p:cNvSpPr/>
          <p:nvPr userDrawn="1"/>
        </p:nvSpPr>
        <p:spPr>
          <a:xfrm rot="10800000">
            <a:off x="278677" y="6363939"/>
            <a:ext cx="5833343" cy="72008"/>
          </a:xfrm>
          <a:prstGeom prst="rect">
            <a:avLst/>
          </a:prstGeom>
          <a:gradFill flip="none" rotWithShape="1">
            <a:gsLst>
              <a:gs pos="100000">
                <a:srgbClr val="0C385C"/>
              </a:gs>
              <a:gs pos="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0" name="Tekstvak 18">
            <a:extLst>
              <a:ext uri="{FF2B5EF4-FFF2-40B4-BE49-F238E27FC236}">
                <a16:creationId xmlns:a16="http://schemas.microsoft.com/office/drawing/2014/main" id="{DE3CD228-6845-4FEB-9FC1-976675A3080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63423" y="6534775"/>
            <a:ext cx="659288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800" i="1" dirty="0" err="1">
                <a:solidFill>
                  <a:schemeClr val="bg1">
                    <a:lumMod val="50000"/>
                  </a:schemeClr>
                </a:solidFill>
                <a:cs typeface="Arial" charset="0"/>
              </a:rPr>
              <a:t>PRoTECT</a:t>
            </a:r>
            <a:r>
              <a:rPr lang="en-US" sz="800" i="1" dirty="0">
                <a:solidFill>
                  <a:schemeClr val="bg1">
                    <a:lumMod val="50000"/>
                  </a:schemeClr>
                </a:solidFill>
                <a:cs typeface="Arial" charset="0"/>
              </a:rPr>
              <a:t> is funded by the European Union's Horizon 2020 - Research and Innovation Framework </a:t>
            </a:r>
            <a:r>
              <a:rPr lang="en-US" sz="800" i="1" dirty="0" err="1">
                <a:solidFill>
                  <a:schemeClr val="bg1">
                    <a:lumMod val="50000"/>
                  </a:schemeClr>
                </a:solidFill>
                <a:cs typeface="Arial" charset="0"/>
              </a:rPr>
              <a:t>Programme</a:t>
            </a:r>
            <a:r>
              <a:rPr lang="en-US" sz="800" i="1" dirty="0">
                <a:solidFill>
                  <a:schemeClr val="bg1">
                    <a:lumMod val="50000"/>
                  </a:schemeClr>
                </a:solidFill>
                <a:cs typeface="Arial" charset="0"/>
              </a:rPr>
              <a:t>, under grant agreement no </a:t>
            </a:r>
            <a:r>
              <a:rPr lang="el-GR" sz="800" dirty="0"/>
              <a:t>815356 </a:t>
            </a:r>
            <a:endParaRPr lang="en-GB" sz="800" dirty="0">
              <a:solidFill>
                <a:schemeClr val="bg1">
                  <a:lumMod val="50000"/>
                </a:schemeClr>
              </a:solidFill>
              <a:latin typeface="Helvetica" pitchFamily="34" charset="0"/>
              <a:cs typeface="Helvetica" pitchFamily="34" charset="0"/>
            </a:endParaRPr>
          </a:p>
        </p:txBody>
      </p:sp>
      <p:pic>
        <p:nvPicPr>
          <p:cNvPr id="11" name="Picture 7" descr="http://elastic.studioh2o.nl/image.php/userdata/image/ec_1.gif?width=150&amp;height=150&amp;image=/userdata/image/ec_1.gif">
            <a:extLst>
              <a:ext uri="{FF2B5EF4-FFF2-40B4-BE49-F238E27FC236}">
                <a16:creationId xmlns:a16="http://schemas.microsoft.com/office/drawing/2014/main" id="{416F6208-7A6F-4D16-90F4-0840936BA47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653" y="6512094"/>
            <a:ext cx="352425" cy="23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Εικόνα 5">
            <a:extLst>
              <a:ext uri="{FF2B5EF4-FFF2-40B4-BE49-F238E27FC236}">
                <a16:creationId xmlns:a16="http://schemas.microsoft.com/office/drawing/2014/main" id="{56C09881-0A2A-414B-9D1D-8F5FF1B04DE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66" y="219238"/>
            <a:ext cx="2479335" cy="66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851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olgdia - met achtervl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 descr="http://elastic.studioh2o.nl/image.php/userdata/image/ec_1.gif?width=150&amp;height=150&amp;image=/userdata/image/ec_1.gif">
            <a:extLst>
              <a:ext uri="{FF2B5EF4-FFF2-40B4-BE49-F238E27FC236}">
                <a16:creationId xmlns:a16="http://schemas.microsoft.com/office/drawing/2014/main" id="{1D9D1D66-3F46-4687-AB2D-0EB83230CB7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625" y="6427007"/>
            <a:ext cx="352425" cy="23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Placeholder 1"/>
          <p:cNvSpPr>
            <a:spLocks noGrp="1"/>
          </p:cNvSpPr>
          <p:nvPr>
            <p:ph type="title"/>
          </p:nvPr>
        </p:nvSpPr>
        <p:spPr bwMode="auto">
          <a:xfrm>
            <a:off x="251521" y="304195"/>
            <a:ext cx="6192688" cy="6759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GB" noProof="0" dirty="0"/>
          </a:p>
        </p:txBody>
      </p:sp>
      <p:sp>
        <p:nvSpPr>
          <p:cNvPr id="10" name="Text Placeholder 2"/>
          <p:cNvSpPr>
            <a:spLocks noGrp="1"/>
          </p:cNvSpPr>
          <p:nvPr>
            <p:ph idx="1"/>
          </p:nvPr>
        </p:nvSpPr>
        <p:spPr bwMode="auto">
          <a:xfrm>
            <a:off x="251520" y="1324743"/>
            <a:ext cx="8568952" cy="45842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>
            <a:lvl1pPr marL="342900" indent="-342900">
              <a:buFont typeface="Arial" charset="0"/>
              <a:buChar char="•"/>
              <a:defRPr/>
            </a:lvl1pPr>
            <a:lvl2pPr marL="742950" indent="-285750">
              <a:buFont typeface="Arial" charset="0"/>
              <a:buChar char="•"/>
              <a:defRPr/>
            </a:lvl2pPr>
            <a:lvl3pPr marL="1143000" indent="-228600">
              <a:buFont typeface="Arial" charset="0"/>
              <a:buChar char="•"/>
              <a:defRPr/>
            </a:lvl3pPr>
            <a:lvl4pPr marL="1600200" indent="-228600">
              <a:buFont typeface="Arial" charset="0"/>
              <a:buChar char="•"/>
              <a:defRPr/>
            </a:lvl4pPr>
            <a:lvl5pPr marL="2057400" indent="-228600">
              <a:buFont typeface="Arial" charset="0"/>
              <a:buChar char="•"/>
              <a:defRPr/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93F25923-BE73-441A-8786-F6E85EFB8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r">
              <a:defRPr lang="nl-NL" sz="800" b="0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FE9D3E2-08ED-4179-ABEB-DD366C88C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 b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D6EDEF2-FF4C-4BE2-B011-8EDFF7510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altLang="el-GR"/>
              <a:t>Slide </a:t>
            </a:r>
            <a:fld id="{5EBA6537-8C12-4E05-A47A-134D6C4A4E35}" type="slidenum">
              <a:rPr lang="nl-NL" altLang="el-GR"/>
              <a:pPr/>
              <a:t>‹#›</a:t>
            </a:fld>
            <a:endParaRPr lang="nl-NL" altLang="el-GR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B9A9D9-816E-47F8-B6DF-74A9C8CDF800}"/>
              </a:ext>
            </a:extLst>
          </p:cNvPr>
          <p:cNvSpPr/>
          <p:nvPr userDrawn="1"/>
        </p:nvSpPr>
        <p:spPr>
          <a:xfrm rot="16200000">
            <a:off x="-2845421" y="2869696"/>
            <a:ext cx="5833343" cy="72008"/>
          </a:xfrm>
          <a:prstGeom prst="rect">
            <a:avLst/>
          </a:prstGeom>
          <a:gradFill flip="none" rotWithShape="1">
            <a:gsLst>
              <a:gs pos="100000">
                <a:srgbClr val="E49343"/>
              </a:gs>
              <a:gs pos="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F18D8F5-2FB4-4B9E-A460-38875CCAD471}"/>
              </a:ext>
            </a:extLst>
          </p:cNvPr>
          <p:cNvSpPr/>
          <p:nvPr userDrawn="1"/>
        </p:nvSpPr>
        <p:spPr>
          <a:xfrm rot="16200000">
            <a:off x="-2735217" y="2869697"/>
            <a:ext cx="5833343" cy="72008"/>
          </a:xfrm>
          <a:prstGeom prst="rect">
            <a:avLst/>
          </a:prstGeom>
          <a:gradFill flip="none" rotWithShape="1">
            <a:gsLst>
              <a:gs pos="100000">
                <a:srgbClr val="0C385C"/>
              </a:gs>
              <a:gs pos="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13" name="Εικόνα 12">
            <a:extLst>
              <a:ext uri="{FF2B5EF4-FFF2-40B4-BE49-F238E27FC236}">
                <a16:creationId xmlns:a16="http://schemas.microsoft.com/office/drawing/2014/main" id="{AA2CBE1F-E0C3-40D0-B33F-A1A948944D8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311" y="34600"/>
            <a:ext cx="2021959" cy="53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5602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ot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A11864B-16D8-475F-93B7-95574C6B8BF1}"/>
              </a:ext>
            </a:extLst>
          </p:cNvPr>
          <p:cNvSpPr/>
          <p:nvPr userDrawn="1"/>
        </p:nvSpPr>
        <p:spPr>
          <a:xfrm>
            <a:off x="179512" y="4819134"/>
            <a:ext cx="8784976" cy="705307"/>
          </a:xfrm>
          <a:prstGeom prst="rect">
            <a:avLst/>
          </a:prstGeom>
          <a:solidFill>
            <a:srgbClr val="0A2F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" name="payoff">
            <a:extLst>
              <a:ext uri="{FF2B5EF4-FFF2-40B4-BE49-F238E27FC236}">
                <a16:creationId xmlns:a16="http://schemas.microsoft.com/office/drawing/2014/main" id="{CC7FEA41-61A4-4492-8687-01512CB74B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5875" y="2136775"/>
            <a:ext cx="53086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nl-NL" sz="3200" dirty="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End of presentation</a:t>
            </a:r>
          </a:p>
        </p:txBody>
      </p:sp>
      <p:sp>
        <p:nvSpPr>
          <p:cNvPr id="4" name="Tekstvak 18">
            <a:extLst>
              <a:ext uri="{FF2B5EF4-FFF2-40B4-BE49-F238E27FC236}">
                <a16:creationId xmlns:a16="http://schemas.microsoft.com/office/drawing/2014/main" id="{67C3D158-2CCA-4E9D-BFB8-AFDA0F3ECD9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91680" y="6453336"/>
            <a:ext cx="659288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defRPr/>
            </a:pPr>
            <a:r>
              <a:rPr lang="en-US" sz="800" i="1" dirty="0">
                <a:solidFill>
                  <a:schemeClr val="bg1">
                    <a:lumMod val="50000"/>
                  </a:schemeClr>
                </a:solidFill>
                <a:cs typeface="Arial" charset="0"/>
              </a:rPr>
              <a:t>i-LEAD is funded by the European Union's Horizon 2020 - Research and Innovation Framework </a:t>
            </a:r>
            <a:r>
              <a:rPr lang="en-US" sz="800" i="1" dirty="0" err="1">
                <a:solidFill>
                  <a:schemeClr val="bg1">
                    <a:lumMod val="50000"/>
                  </a:schemeClr>
                </a:solidFill>
                <a:cs typeface="Arial" charset="0"/>
              </a:rPr>
              <a:t>Programme</a:t>
            </a:r>
            <a:r>
              <a:rPr lang="en-US" sz="800" i="1" dirty="0">
                <a:solidFill>
                  <a:schemeClr val="bg1">
                    <a:lumMod val="50000"/>
                  </a:schemeClr>
                </a:solidFill>
                <a:cs typeface="Arial" charset="0"/>
              </a:rPr>
              <a:t>, under grant agreement no </a:t>
            </a:r>
            <a:r>
              <a:rPr lang="el-GR" sz="800" dirty="0"/>
              <a:t>815356 </a:t>
            </a:r>
            <a:endParaRPr lang="en-GB" sz="800" dirty="0">
              <a:solidFill>
                <a:schemeClr val="bg1">
                  <a:lumMod val="50000"/>
                </a:schemeClr>
              </a:solidFill>
              <a:latin typeface="Helvetica" pitchFamily="34" charset="0"/>
              <a:cs typeface="Helvetica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0A26341-C088-4B53-B19A-DE3DDB3781D8}"/>
              </a:ext>
            </a:extLst>
          </p:cNvPr>
          <p:cNvSpPr/>
          <p:nvPr userDrawn="1"/>
        </p:nvSpPr>
        <p:spPr>
          <a:xfrm rot="10800000">
            <a:off x="179512" y="744748"/>
            <a:ext cx="5833343" cy="72008"/>
          </a:xfrm>
          <a:prstGeom prst="rect">
            <a:avLst/>
          </a:prstGeom>
          <a:gradFill flip="none" rotWithShape="1">
            <a:gsLst>
              <a:gs pos="100000">
                <a:srgbClr val="E49343"/>
              </a:gs>
              <a:gs pos="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ACABD77-5565-44D5-8D1E-BBC1CFFE6D8B}"/>
              </a:ext>
            </a:extLst>
          </p:cNvPr>
          <p:cNvSpPr/>
          <p:nvPr userDrawn="1"/>
        </p:nvSpPr>
        <p:spPr>
          <a:xfrm rot="10800000">
            <a:off x="179512" y="861144"/>
            <a:ext cx="5833343" cy="72008"/>
          </a:xfrm>
          <a:prstGeom prst="rect">
            <a:avLst/>
          </a:prstGeom>
          <a:gradFill flip="none" rotWithShape="1">
            <a:gsLst>
              <a:gs pos="100000">
                <a:srgbClr val="0C385C"/>
              </a:gs>
              <a:gs pos="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pic>
        <p:nvPicPr>
          <p:cNvPr id="19" name="Εικόνα 18">
            <a:extLst>
              <a:ext uri="{FF2B5EF4-FFF2-40B4-BE49-F238E27FC236}">
                <a16:creationId xmlns:a16="http://schemas.microsoft.com/office/drawing/2014/main" id="{CB03CF6E-980E-413B-B39E-D9C80E5310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6311" y="34600"/>
            <a:ext cx="2021959" cy="53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539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403D9A55-B4B1-48D7-8C1A-9D6528580B7F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250825" y="260350"/>
            <a:ext cx="6624638" cy="820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l-GR"/>
              <a:t>Klik om de stijl te bewerken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AA31DE2C-1BEE-4089-B534-8D27E0C464DD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250825" y="1323975"/>
            <a:ext cx="8569325" cy="458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l-GR"/>
              <a:t>Klik om de modelstijlen te bewerken</a:t>
            </a:r>
          </a:p>
          <a:p>
            <a:pPr lvl="1"/>
            <a:r>
              <a:rPr lang="en-GB" altLang="el-GR"/>
              <a:t>Tweede niveau</a:t>
            </a:r>
          </a:p>
          <a:p>
            <a:pPr lvl="2"/>
            <a:r>
              <a:rPr lang="en-GB" altLang="el-GR"/>
              <a:t>Derde niveau</a:t>
            </a:r>
          </a:p>
          <a:p>
            <a:pPr lvl="3"/>
            <a:r>
              <a:rPr lang="en-GB" altLang="el-GR"/>
              <a:t>Vierde niveau</a:t>
            </a:r>
          </a:p>
          <a:p>
            <a:pPr lvl="4"/>
            <a:r>
              <a:rPr lang="en-GB" altLang="el-GR"/>
              <a:t>Vijfde niveau</a:t>
            </a:r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68329798-B4E0-464C-BD04-8F0DEF4F99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596188" y="6437313"/>
            <a:ext cx="1368425" cy="233362"/>
          </a:xfrm>
          <a:prstGeom prst="rect">
            <a:avLst/>
          </a:prstGeom>
        </p:spPr>
        <p:txBody>
          <a:bodyPr/>
          <a:lstStyle>
            <a:lvl1pPr algn="r">
              <a:defRPr lang="nl-NL" sz="800" b="0" kern="120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48149C00-1BB2-488B-87FF-0E4AAE9D26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619250" y="6437313"/>
            <a:ext cx="6761163" cy="234950"/>
          </a:xfrm>
          <a:prstGeom prst="rect">
            <a:avLst/>
          </a:prstGeom>
        </p:spPr>
        <p:txBody>
          <a:bodyPr/>
          <a:lstStyle>
            <a:lvl1pPr>
              <a:defRPr sz="800" b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>
              <a:defRPr/>
            </a:pPr>
            <a:r>
              <a:rPr lang="en-US"/>
              <a:t>PRoTECT – WP3 - DITSS KO</a:t>
            </a:r>
            <a:endParaRPr lang="nl-NL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DA4DED18-0F96-49C3-89A4-D794C1C88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79388" y="6437313"/>
            <a:ext cx="965200" cy="2603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800">
                <a:solidFill>
                  <a:srgbClr val="7F7F7F"/>
                </a:solidFill>
                <a:latin typeface="Verdana" panose="020B0604030504040204" pitchFamily="34" charset="0"/>
              </a:defRPr>
            </a:lvl1pPr>
          </a:lstStyle>
          <a:p>
            <a:r>
              <a:rPr lang="nl-NL" altLang="el-GR"/>
              <a:t>Slide </a:t>
            </a:r>
            <a:fld id="{E3379518-5357-4798-A6C2-0F6A295F6741}" type="slidenum">
              <a:rPr lang="nl-NL" altLang="el-GR"/>
              <a:pPr/>
              <a:t>‹#›</a:t>
            </a:fld>
            <a:endParaRPr lang="nl-NL" altLang="el-GR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B4A7CD84-9EEE-4C3F-A388-5BF80E17B2D1}"/>
              </a:ext>
            </a:extLst>
          </p:cNvPr>
          <p:cNvCxnSpPr/>
          <p:nvPr userDrawn="1"/>
        </p:nvCxnSpPr>
        <p:spPr>
          <a:xfrm>
            <a:off x="250825" y="6237288"/>
            <a:ext cx="8569325" cy="0"/>
          </a:xfrm>
          <a:prstGeom prst="line">
            <a:avLst/>
          </a:prstGeom>
          <a:ln w="25400">
            <a:solidFill>
              <a:schemeClr val="accent2">
                <a:lumMod val="75000"/>
              </a:schemeClr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1032" name="Picture 7" descr="http://elastic.studioh2o.nl/image.php/userdata/image/ec_1.gif?width=150&amp;height=150&amp;image=/userdata/image/ec_1.gif">
            <a:extLst>
              <a:ext uri="{FF2B5EF4-FFF2-40B4-BE49-F238E27FC236}">
                <a16:creationId xmlns:a16="http://schemas.microsoft.com/office/drawing/2014/main" id="{2C28F86F-A886-4C8E-AFFC-15985005734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2088" y="6430963"/>
            <a:ext cx="352425" cy="23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5" r:id="rId2"/>
    <p:sldLayoutId id="2147483708" r:id="rId3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kern="1200">
          <a:solidFill>
            <a:srgbClr val="04508B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4508B"/>
          </a:solidFill>
          <a:latin typeface="Verdana" pitchFamily="34" charset="0"/>
          <a:ea typeface="Verdana" pitchFamily="34" charset="0"/>
          <a:cs typeface="Verdan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4508B"/>
          </a:solidFill>
          <a:latin typeface="Verdana" pitchFamily="34" charset="0"/>
          <a:ea typeface="Verdana" pitchFamily="34" charset="0"/>
          <a:cs typeface="Verdan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4508B"/>
          </a:solidFill>
          <a:latin typeface="Verdana" pitchFamily="34" charset="0"/>
          <a:ea typeface="Verdana" pitchFamily="34" charset="0"/>
          <a:cs typeface="Verdan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4508B"/>
          </a:solidFill>
          <a:latin typeface="Verdana" pitchFamily="34" charset="0"/>
          <a:ea typeface="Verdana" pitchFamily="34" charset="0"/>
          <a:cs typeface="Verdan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800">
          <a:solidFill>
            <a:srgbClr val="C00000"/>
          </a:solidFill>
          <a:latin typeface="Helvetica" pitchFamily="34" charset="0"/>
          <a:cs typeface="Helvetic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800">
          <a:solidFill>
            <a:srgbClr val="C00000"/>
          </a:solidFill>
          <a:latin typeface="Helvetica" pitchFamily="34" charset="0"/>
          <a:cs typeface="Helvetic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800">
          <a:solidFill>
            <a:srgbClr val="C00000"/>
          </a:solidFill>
          <a:latin typeface="Helvetica" pitchFamily="34" charset="0"/>
          <a:cs typeface="Helvetic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800">
          <a:solidFill>
            <a:srgbClr val="C00000"/>
          </a:solidFill>
          <a:latin typeface="Helvetica" pitchFamily="34" charset="0"/>
          <a:cs typeface="Helvetic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rgbClr val="5E6A7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rgbClr val="5E6A7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rgbClr val="5E6A7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•"/>
        <a:defRPr sz="1600" kern="1200">
          <a:solidFill>
            <a:srgbClr val="5E6A7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rgbClr val="5E6A7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B52190-FB75-4389-A54D-CCFCADEC7A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WP3 – General </a:t>
            </a:r>
            <a:r>
              <a:rPr lang="it-IT" dirty="0" err="1"/>
              <a:t>Overview</a:t>
            </a:r>
            <a:endParaRPr lang="el-G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B46B54-CBE5-461D-B370-F0D7EA64B8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5536" y="3878952"/>
            <a:ext cx="4564331" cy="582211"/>
          </a:xfrm>
        </p:spPr>
        <p:txBody>
          <a:bodyPr/>
          <a:lstStyle/>
          <a:p>
            <a:r>
              <a:rPr lang="it-IT" dirty="0"/>
              <a:t>Prof. Dr. W.J.A.M. Van </a:t>
            </a:r>
            <a:r>
              <a:rPr lang="it-IT" dirty="0" err="1"/>
              <a:t>Den</a:t>
            </a:r>
            <a:r>
              <a:rPr lang="it-IT" dirty="0"/>
              <a:t> </a:t>
            </a:r>
            <a:r>
              <a:rPr lang="it-IT" dirty="0" err="1"/>
              <a:t>Heuvel</a:t>
            </a:r>
            <a:endParaRPr lang="it-IT" dirty="0"/>
          </a:p>
          <a:p>
            <a:r>
              <a:rPr lang="it-IT" dirty="0"/>
              <a:t>Dr. D. A. </a:t>
            </a:r>
            <a:r>
              <a:rPr lang="it-IT" dirty="0" err="1"/>
              <a:t>Tamburri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11772296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A3FA3-CEC4-A342-8285-29CC6F26D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F63B7-0013-EE42-B88B-A3C849D05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C2D1C-988E-3245-B740-6CE3C4ECD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10</a:t>
            </a:fld>
            <a:endParaRPr lang="nl-NL" altLang="el-G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AA39A8-A404-C445-8BB0-4EB90205C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7" y="692696"/>
            <a:ext cx="9144000" cy="616530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9143B32-3701-644F-B91D-3DB107CF0DB1}"/>
              </a:ext>
            </a:extLst>
          </p:cNvPr>
          <p:cNvSpPr/>
          <p:nvPr/>
        </p:nvSpPr>
        <p:spPr>
          <a:xfrm>
            <a:off x="1763688" y="692696"/>
            <a:ext cx="7380312" cy="93610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2F2CDA2-4F0C-5F48-9279-CF98EA1010AA}"/>
              </a:ext>
            </a:extLst>
          </p:cNvPr>
          <p:cNvSpPr/>
          <p:nvPr/>
        </p:nvSpPr>
        <p:spPr>
          <a:xfrm>
            <a:off x="-3771" y="1591464"/>
            <a:ext cx="7380312" cy="4571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414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B671-4F0C-2242-9CDD-8E0E1422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Outline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CE5-34E9-444F-9089-1C0F9AC9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B4CB-F48F-AC48-BC12-8E4F8D0B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A942-E191-1D4E-B68E-7F83F89A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11</a:t>
            </a:fld>
            <a:endParaRPr lang="nl-NL" altLang="el-G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5EF42E-D2E9-9C42-B4DF-4345BFB60766}"/>
              </a:ext>
            </a:extLst>
          </p:cNvPr>
          <p:cNvSpPr txBox="1">
            <a:spLocks/>
          </p:cNvSpPr>
          <p:nvPr/>
        </p:nvSpPr>
        <p:spPr bwMode="auto">
          <a:xfrm>
            <a:off x="262537" y="1196752"/>
            <a:ext cx="8568952" cy="432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3.1 </a:t>
            </a:r>
            <a:r>
              <a:rPr lang="it-IT" dirty="0" err="1"/>
              <a:t>Description</a:t>
            </a:r>
            <a:r>
              <a:rPr lang="it-IT" dirty="0"/>
              <a:t> of Best </a:t>
            </a:r>
            <a:r>
              <a:rPr lang="it-IT" dirty="0" err="1"/>
              <a:t>practices</a:t>
            </a:r>
            <a:r>
              <a:rPr lang="it-IT" dirty="0"/>
              <a:t> and Technologies from the state of the art; </a:t>
            </a:r>
          </a:p>
          <a:p>
            <a:endParaRPr lang="it-IT" dirty="0"/>
          </a:p>
          <a:p>
            <a:r>
              <a:rPr lang="it-IT" dirty="0"/>
              <a:t>3.2 Technology Evaluation </a:t>
            </a:r>
            <a:r>
              <a:rPr lang="it-IT" dirty="0" err="1"/>
              <a:t>framework</a:t>
            </a:r>
            <a:r>
              <a:rPr lang="it-IT" dirty="0"/>
              <a:t> -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factors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evaluation</a:t>
            </a:r>
            <a:r>
              <a:rPr lang="it-IT" dirty="0"/>
              <a:t> and </a:t>
            </a:r>
            <a:r>
              <a:rPr lang="it-IT" dirty="0" err="1"/>
              <a:t>decision-making</a:t>
            </a:r>
            <a:r>
              <a:rPr lang="it-IT" dirty="0"/>
              <a:t> of future </a:t>
            </a:r>
            <a:r>
              <a:rPr lang="it-IT" dirty="0" err="1"/>
              <a:t>technologies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in connection with </a:t>
            </a:r>
            <a:r>
              <a:rPr lang="it-IT" dirty="0" err="1"/>
              <a:t>available</a:t>
            </a:r>
            <a:r>
              <a:rPr lang="it-IT" dirty="0"/>
              <a:t> </a:t>
            </a:r>
            <a:r>
              <a:rPr lang="it-IT" dirty="0" err="1"/>
              <a:t>field</a:t>
            </a:r>
            <a:r>
              <a:rPr lang="it-IT" dirty="0"/>
              <a:t> </a:t>
            </a:r>
            <a:r>
              <a:rPr lang="it-IT" dirty="0" err="1"/>
              <a:t>labs</a:t>
            </a:r>
            <a:r>
              <a:rPr lang="it-IT" dirty="0"/>
              <a:t> in public </a:t>
            </a:r>
            <a:r>
              <a:rPr lang="it-IT" dirty="0" err="1"/>
              <a:t>spaces</a:t>
            </a:r>
            <a:r>
              <a:rPr lang="it-IT" dirty="0"/>
              <a:t> in the </a:t>
            </a:r>
            <a:r>
              <a:rPr lang="it-IT" dirty="0" err="1"/>
              <a:t>beneficiary</a:t>
            </a:r>
            <a:r>
              <a:rPr lang="it-IT" dirty="0"/>
              <a:t> 5 </a:t>
            </a:r>
            <a:r>
              <a:rPr lang="it-IT" dirty="0" err="1"/>
              <a:t>cities</a:t>
            </a:r>
            <a:r>
              <a:rPr lang="it-IT" dirty="0"/>
              <a:t>; </a:t>
            </a:r>
          </a:p>
          <a:p>
            <a:endParaRPr lang="it-IT" dirty="0"/>
          </a:p>
          <a:p>
            <a:r>
              <a:rPr lang="it-IT" dirty="0"/>
              <a:t>3.3 Open </a:t>
            </a:r>
            <a:r>
              <a:rPr lang="it-IT" dirty="0" err="1"/>
              <a:t>calls</a:t>
            </a:r>
            <a:r>
              <a:rPr lang="it-IT" dirty="0"/>
              <a:t> for security and </a:t>
            </a:r>
            <a:r>
              <a:rPr lang="it-IT" dirty="0" err="1"/>
              <a:t>assessment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Definition of Technology </a:t>
            </a:r>
            <a:r>
              <a:rPr lang="it-IT" dirty="0" err="1"/>
              <a:t>roadmap</a:t>
            </a:r>
            <a:r>
              <a:rPr lang="it-IT" dirty="0"/>
              <a:t> -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challenges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,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datasets</a:t>
            </a:r>
            <a:r>
              <a:rPr lang="it-IT" dirty="0"/>
              <a:t> (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 of privacy, security and data management </a:t>
            </a:r>
            <a:r>
              <a:rPr lang="it-IT" dirty="0" err="1"/>
              <a:t>issues</a:t>
            </a:r>
            <a:r>
              <a:rPr lang="it-IT" dirty="0"/>
              <a:t>), and </a:t>
            </a:r>
            <a:r>
              <a:rPr lang="it-IT" dirty="0" err="1"/>
              <a:t>specific</a:t>
            </a:r>
            <a:r>
              <a:rPr lang="it-IT" dirty="0"/>
              <a:t> future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; </a:t>
            </a:r>
          </a:p>
          <a:p>
            <a:pPr marL="0" indent="0">
              <a:buNone/>
            </a:pPr>
            <a:endParaRPr lang="it-IT" dirty="0"/>
          </a:p>
          <a:p>
            <a:endParaRPr lang="el-G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5B385-A7AA-D74E-901F-542AFF1C65F3}"/>
              </a:ext>
            </a:extLst>
          </p:cNvPr>
          <p:cNvSpPr/>
          <p:nvPr/>
        </p:nvSpPr>
        <p:spPr>
          <a:xfrm>
            <a:off x="2267744" y="4417378"/>
            <a:ext cx="6480720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accent4"/>
                </a:solidFill>
              </a:rPr>
              <a:t>How </a:t>
            </a:r>
            <a:r>
              <a:rPr lang="it-IT" b="1" dirty="0">
                <a:solidFill>
                  <a:schemeClr val="accent4"/>
                </a:solidFill>
                <a:sym typeface="Wingdings" pitchFamily="2" charset="2"/>
              </a:rPr>
              <a:t>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Systematic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Multivocal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Literature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Review</a:t>
            </a:r>
            <a:r>
              <a:rPr lang="it-IT" b="1" dirty="0">
                <a:solidFill>
                  <a:schemeClr val="accent4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accent4"/>
                </a:solidFill>
              </a:rPr>
              <a:t>Expected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Duration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>
                <a:solidFill>
                  <a:schemeClr val="accent4"/>
                </a:solidFill>
                <a:sym typeface="Wingdings" pitchFamily="2" charset="2"/>
              </a:rPr>
              <a:t> </a:t>
            </a:r>
            <a:r>
              <a:rPr lang="it-IT" b="1" dirty="0">
                <a:solidFill>
                  <a:schemeClr val="accent4"/>
                </a:solidFill>
              </a:rPr>
              <a:t>1-3 </a:t>
            </a:r>
            <a:r>
              <a:rPr lang="it-IT" b="1" dirty="0" err="1">
                <a:solidFill>
                  <a:schemeClr val="accent4"/>
                </a:solidFill>
              </a:rPr>
              <a:t>Months</a:t>
            </a:r>
            <a:r>
              <a:rPr lang="it-IT" b="1" dirty="0">
                <a:solidFill>
                  <a:schemeClr val="accent4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D24D29-13BA-884D-AE31-11A981E70B28}"/>
              </a:ext>
            </a:extLst>
          </p:cNvPr>
          <p:cNvSpPr/>
          <p:nvPr/>
        </p:nvSpPr>
        <p:spPr>
          <a:xfrm>
            <a:off x="755576" y="980116"/>
            <a:ext cx="8069814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67376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B671-4F0C-2242-9CDD-8E0E1422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Outline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CE5-34E9-444F-9089-1C0F9AC9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B4CB-F48F-AC48-BC12-8E4F8D0B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A942-E191-1D4E-B68E-7F83F89A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12</a:t>
            </a:fld>
            <a:endParaRPr lang="nl-NL" altLang="el-G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5EF42E-D2E9-9C42-B4DF-4345BFB60766}"/>
              </a:ext>
            </a:extLst>
          </p:cNvPr>
          <p:cNvSpPr txBox="1">
            <a:spLocks/>
          </p:cNvSpPr>
          <p:nvPr/>
        </p:nvSpPr>
        <p:spPr bwMode="auto">
          <a:xfrm>
            <a:off x="262537" y="1196752"/>
            <a:ext cx="8568952" cy="432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3.1 </a:t>
            </a:r>
            <a:r>
              <a:rPr lang="it-IT" dirty="0" err="1"/>
              <a:t>Description</a:t>
            </a:r>
            <a:r>
              <a:rPr lang="it-IT" dirty="0"/>
              <a:t> of Best </a:t>
            </a:r>
            <a:r>
              <a:rPr lang="it-IT" dirty="0" err="1"/>
              <a:t>practices</a:t>
            </a:r>
            <a:r>
              <a:rPr lang="it-IT" dirty="0"/>
              <a:t> and Technologies from the state of the art; </a:t>
            </a:r>
          </a:p>
          <a:p>
            <a:endParaRPr lang="it-IT" dirty="0"/>
          </a:p>
          <a:p>
            <a:r>
              <a:rPr lang="it-IT" dirty="0"/>
              <a:t>3.2 Technology Evaluation </a:t>
            </a:r>
            <a:r>
              <a:rPr lang="it-IT" dirty="0" err="1"/>
              <a:t>framework</a:t>
            </a:r>
            <a:r>
              <a:rPr lang="it-IT" dirty="0"/>
              <a:t> -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factors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evaluation</a:t>
            </a:r>
            <a:r>
              <a:rPr lang="it-IT" dirty="0"/>
              <a:t> and </a:t>
            </a:r>
            <a:r>
              <a:rPr lang="it-IT" dirty="0" err="1"/>
              <a:t>decision-making</a:t>
            </a:r>
            <a:r>
              <a:rPr lang="it-IT" dirty="0"/>
              <a:t> of future </a:t>
            </a:r>
            <a:r>
              <a:rPr lang="it-IT" dirty="0" err="1"/>
              <a:t>technologies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in connection with </a:t>
            </a:r>
            <a:r>
              <a:rPr lang="it-IT" dirty="0" err="1"/>
              <a:t>available</a:t>
            </a:r>
            <a:r>
              <a:rPr lang="it-IT" dirty="0"/>
              <a:t> </a:t>
            </a:r>
            <a:r>
              <a:rPr lang="it-IT" dirty="0" err="1"/>
              <a:t>field</a:t>
            </a:r>
            <a:r>
              <a:rPr lang="it-IT" dirty="0"/>
              <a:t> </a:t>
            </a:r>
            <a:r>
              <a:rPr lang="it-IT" dirty="0" err="1"/>
              <a:t>labs</a:t>
            </a:r>
            <a:r>
              <a:rPr lang="it-IT" dirty="0"/>
              <a:t> in public </a:t>
            </a:r>
            <a:r>
              <a:rPr lang="it-IT" dirty="0" err="1"/>
              <a:t>spaces</a:t>
            </a:r>
            <a:r>
              <a:rPr lang="it-IT" dirty="0"/>
              <a:t> in the </a:t>
            </a:r>
            <a:r>
              <a:rPr lang="it-IT" dirty="0" err="1"/>
              <a:t>beneficiary</a:t>
            </a:r>
            <a:r>
              <a:rPr lang="it-IT" dirty="0"/>
              <a:t> 5 </a:t>
            </a:r>
            <a:r>
              <a:rPr lang="it-IT" dirty="0" err="1"/>
              <a:t>cities</a:t>
            </a:r>
            <a:r>
              <a:rPr lang="it-IT" dirty="0"/>
              <a:t>; </a:t>
            </a:r>
          </a:p>
          <a:p>
            <a:endParaRPr lang="it-IT" dirty="0"/>
          </a:p>
          <a:p>
            <a:r>
              <a:rPr lang="it-IT" dirty="0"/>
              <a:t>3.3 Open </a:t>
            </a:r>
            <a:r>
              <a:rPr lang="it-IT" dirty="0" err="1"/>
              <a:t>calls</a:t>
            </a:r>
            <a:r>
              <a:rPr lang="it-IT" dirty="0"/>
              <a:t> for security and </a:t>
            </a:r>
            <a:r>
              <a:rPr lang="it-IT" dirty="0" err="1"/>
              <a:t>assessment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Definition of Technology </a:t>
            </a:r>
            <a:r>
              <a:rPr lang="it-IT" dirty="0" err="1"/>
              <a:t>roadmap</a:t>
            </a:r>
            <a:r>
              <a:rPr lang="it-IT" dirty="0"/>
              <a:t> -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challenges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,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datasets</a:t>
            </a:r>
            <a:r>
              <a:rPr lang="it-IT" dirty="0"/>
              <a:t> (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 of privacy, security and data management </a:t>
            </a:r>
            <a:r>
              <a:rPr lang="it-IT" dirty="0" err="1"/>
              <a:t>issues</a:t>
            </a:r>
            <a:r>
              <a:rPr lang="it-IT" dirty="0"/>
              <a:t>), and </a:t>
            </a:r>
            <a:r>
              <a:rPr lang="it-IT" dirty="0" err="1"/>
              <a:t>specific</a:t>
            </a:r>
            <a:r>
              <a:rPr lang="it-IT" dirty="0"/>
              <a:t> future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; </a:t>
            </a:r>
          </a:p>
          <a:p>
            <a:pPr marL="0" indent="0">
              <a:buNone/>
            </a:pPr>
            <a:endParaRPr lang="it-IT" dirty="0"/>
          </a:p>
          <a:p>
            <a:endParaRPr lang="el-G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5B385-A7AA-D74E-901F-542AFF1C65F3}"/>
              </a:ext>
            </a:extLst>
          </p:cNvPr>
          <p:cNvSpPr/>
          <p:nvPr/>
        </p:nvSpPr>
        <p:spPr>
          <a:xfrm>
            <a:off x="2267744" y="4417378"/>
            <a:ext cx="6480720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0B050"/>
                </a:solidFill>
              </a:rPr>
              <a:t>Result</a:t>
            </a:r>
            <a:r>
              <a:rPr lang="it-IT" b="1" dirty="0">
                <a:solidFill>
                  <a:srgbClr val="00B050"/>
                </a:solidFill>
              </a:rPr>
              <a:t>: </a:t>
            </a:r>
            <a:r>
              <a:rPr lang="it-IT" b="1" dirty="0" err="1">
                <a:solidFill>
                  <a:srgbClr val="00B050"/>
                </a:solidFill>
              </a:rPr>
              <a:t>Conceptual</a:t>
            </a:r>
            <a:r>
              <a:rPr lang="it-IT" b="1" dirty="0">
                <a:solidFill>
                  <a:srgbClr val="00B050"/>
                </a:solidFill>
              </a:rPr>
              <a:t> Model / </a:t>
            </a:r>
            <a:r>
              <a:rPr lang="it-IT" b="1" dirty="0" err="1">
                <a:solidFill>
                  <a:srgbClr val="00B050"/>
                </a:solidFill>
              </a:rPr>
              <a:t>Ontology</a:t>
            </a:r>
            <a:r>
              <a:rPr lang="it-IT" b="1" dirty="0">
                <a:solidFill>
                  <a:srgbClr val="00B050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E49343"/>
                </a:solidFill>
              </a:rPr>
              <a:t>Tentative</a:t>
            </a:r>
            <a:r>
              <a:rPr lang="it-IT" b="1" dirty="0">
                <a:solidFill>
                  <a:srgbClr val="E49343"/>
                </a:solidFill>
              </a:rPr>
              <a:t>: </a:t>
            </a:r>
            <a:r>
              <a:rPr lang="it-IT" b="1" dirty="0" err="1">
                <a:solidFill>
                  <a:srgbClr val="E49343"/>
                </a:solidFill>
              </a:rPr>
              <a:t>Assistive</a:t>
            </a:r>
            <a:r>
              <a:rPr lang="it-IT" b="1" dirty="0">
                <a:solidFill>
                  <a:srgbClr val="E49343"/>
                </a:solidFill>
              </a:rPr>
              <a:t> </a:t>
            </a:r>
            <a:r>
              <a:rPr lang="it-IT" b="1" dirty="0" err="1">
                <a:solidFill>
                  <a:srgbClr val="E49343"/>
                </a:solidFill>
              </a:rPr>
              <a:t>Assesment</a:t>
            </a:r>
            <a:r>
              <a:rPr lang="it-IT" b="1" dirty="0">
                <a:solidFill>
                  <a:srgbClr val="E49343"/>
                </a:solidFill>
              </a:rPr>
              <a:t> &amp; </a:t>
            </a:r>
            <a:r>
              <a:rPr lang="it-IT" b="1" dirty="0" err="1">
                <a:solidFill>
                  <a:srgbClr val="E49343"/>
                </a:solidFill>
              </a:rPr>
              <a:t>Selection</a:t>
            </a:r>
            <a:r>
              <a:rPr lang="it-IT" b="1" dirty="0">
                <a:solidFill>
                  <a:srgbClr val="E49343"/>
                </a:solidFill>
              </a:rPr>
              <a:t> </a:t>
            </a:r>
            <a:r>
              <a:rPr lang="it-IT" b="1" dirty="0" err="1">
                <a:solidFill>
                  <a:srgbClr val="E49343"/>
                </a:solidFill>
              </a:rPr>
              <a:t>Tech</a:t>
            </a:r>
            <a:r>
              <a:rPr lang="it-IT" b="1" dirty="0">
                <a:solidFill>
                  <a:srgbClr val="E49343"/>
                </a:solidFill>
              </a:rPr>
              <a:t>, ML + </a:t>
            </a:r>
            <a:r>
              <a:rPr lang="it-IT" b="1" dirty="0" err="1">
                <a:solidFill>
                  <a:srgbClr val="E49343"/>
                </a:solidFill>
              </a:rPr>
              <a:t>Aug.Rel</a:t>
            </a:r>
            <a:r>
              <a:rPr lang="it-IT" b="1" dirty="0">
                <a:solidFill>
                  <a:srgbClr val="E49343"/>
                </a:solidFill>
              </a:rPr>
              <a:t>.;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19694C-7F0A-7F48-94DB-E80E6787851D}"/>
              </a:ext>
            </a:extLst>
          </p:cNvPr>
          <p:cNvSpPr/>
          <p:nvPr/>
        </p:nvSpPr>
        <p:spPr>
          <a:xfrm>
            <a:off x="755576" y="1793697"/>
            <a:ext cx="8075913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E4EDF0C-0A18-DE45-83A2-F5694D772A62}"/>
              </a:ext>
            </a:extLst>
          </p:cNvPr>
          <p:cNvSpPr/>
          <p:nvPr/>
        </p:nvSpPr>
        <p:spPr>
          <a:xfrm>
            <a:off x="2339752" y="5190846"/>
            <a:ext cx="70202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Verdana" panose="020B0604030504040204" pitchFamily="34" charset="0"/>
              </a:rPr>
              <a:t>KEMEA (2 PM), TNO (3 PM), EINDHOVEN, MALAGA, LARISA, VILNIAUS, BRASOV (</a:t>
            </a:r>
            <a:r>
              <a:rPr lang="it-IT" dirty="0" err="1">
                <a:latin typeface="Verdana" panose="020B0604030504040204" pitchFamily="34" charset="0"/>
              </a:rPr>
              <a:t>each</a:t>
            </a:r>
            <a:r>
              <a:rPr lang="it-IT" dirty="0">
                <a:latin typeface="Verdana" panose="020B0604030504040204" pitchFamily="34" charset="0"/>
              </a:rPr>
              <a:t> 1 PM) </a:t>
            </a:r>
            <a:endParaRPr lang="it-IT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89566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B671-4F0C-2242-9CDD-8E0E1422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Outline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CE5-34E9-444F-9089-1C0F9AC9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B4CB-F48F-AC48-BC12-8E4F8D0B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A942-E191-1D4E-B68E-7F83F89A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13</a:t>
            </a:fld>
            <a:endParaRPr lang="nl-NL" altLang="el-G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5EF42E-D2E9-9C42-B4DF-4345BFB60766}"/>
              </a:ext>
            </a:extLst>
          </p:cNvPr>
          <p:cNvSpPr txBox="1">
            <a:spLocks/>
          </p:cNvSpPr>
          <p:nvPr/>
        </p:nvSpPr>
        <p:spPr bwMode="auto">
          <a:xfrm>
            <a:off x="262537" y="1196752"/>
            <a:ext cx="8568952" cy="432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3.1 </a:t>
            </a:r>
            <a:r>
              <a:rPr lang="it-IT" dirty="0" err="1"/>
              <a:t>Description</a:t>
            </a:r>
            <a:r>
              <a:rPr lang="it-IT" dirty="0"/>
              <a:t> of Best </a:t>
            </a:r>
            <a:r>
              <a:rPr lang="it-IT" dirty="0" err="1"/>
              <a:t>practices</a:t>
            </a:r>
            <a:r>
              <a:rPr lang="it-IT" dirty="0"/>
              <a:t> and Technologies from the state of the art; </a:t>
            </a:r>
          </a:p>
          <a:p>
            <a:endParaRPr lang="it-IT" dirty="0"/>
          </a:p>
          <a:p>
            <a:r>
              <a:rPr lang="it-IT" dirty="0"/>
              <a:t>3.2 Technology Evaluation </a:t>
            </a:r>
            <a:r>
              <a:rPr lang="it-IT" dirty="0" err="1"/>
              <a:t>framework</a:t>
            </a:r>
            <a:r>
              <a:rPr lang="it-IT" dirty="0"/>
              <a:t> -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factors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evaluation</a:t>
            </a:r>
            <a:r>
              <a:rPr lang="it-IT" dirty="0"/>
              <a:t> and </a:t>
            </a:r>
            <a:r>
              <a:rPr lang="it-IT" dirty="0" err="1"/>
              <a:t>decision-making</a:t>
            </a:r>
            <a:r>
              <a:rPr lang="it-IT" dirty="0"/>
              <a:t> of future </a:t>
            </a:r>
            <a:r>
              <a:rPr lang="it-IT" dirty="0" err="1"/>
              <a:t>technologies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in connection with </a:t>
            </a:r>
            <a:r>
              <a:rPr lang="it-IT" dirty="0" err="1"/>
              <a:t>available</a:t>
            </a:r>
            <a:r>
              <a:rPr lang="it-IT" dirty="0"/>
              <a:t> </a:t>
            </a:r>
            <a:r>
              <a:rPr lang="it-IT" dirty="0" err="1"/>
              <a:t>field</a:t>
            </a:r>
            <a:r>
              <a:rPr lang="it-IT" dirty="0"/>
              <a:t> </a:t>
            </a:r>
            <a:r>
              <a:rPr lang="it-IT" dirty="0" err="1"/>
              <a:t>labs</a:t>
            </a:r>
            <a:r>
              <a:rPr lang="it-IT" dirty="0"/>
              <a:t> in public </a:t>
            </a:r>
            <a:r>
              <a:rPr lang="it-IT" dirty="0" err="1"/>
              <a:t>spaces</a:t>
            </a:r>
            <a:r>
              <a:rPr lang="it-IT" dirty="0"/>
              <a:t> in the </a:t>
            </a:r>
            <a:r>
              <a:rPr lang="it-IT" dirty="0" err="1"/>
              <a:t>beneficiary</a:t>
            </a:r>
            <a:r>
              <a:rPr lang="it-IT" dirty="0"/>
              <a:t> 5 </a:t>
            </a:r>
            <a:r>
              <a:rPr lang="it-IT" dirty="0" err="1"/>
              <a:t>cities</a:t>
            </a:r>
            <a:r>
              <a:rPr lang="it-IT" dirty="0"/>
              <a:t>; </a:t>
            </a:r>
          </a:p>
          <a:p>
            <a:endParaRPr lang="it-IT" dirty="0"/>
          </a:p>
          <a:p>
            <a:r>
              <a:rPr lang="it-IT" dirty="0"/>
              <a:t>3.3 Open </a:t>
            </a:r>
            <a:r>
              <a:rPr lang="it-IT" dirty="0" err="1"/>
              <a:t>calls</a:t>
            </a:r>
            <a:r>
              <a:rPr lang="it-IT" dirty="0"/>
              <a:t> for security and </a:t>
            </a:r>
            <a:r>
              <a:rPr lang="it-IT" dirty="0" err="1"/>
              <a:t>assessment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Definition of Technology </a:t>
            </a:r>
            <a:r>
              <a:rPr lang="it-IT" dirty="0" err="1"/>
              <a:t>roadmap</a:t>
            </a:r>
            <a:r>
              <a:rPr lang="it-IT" dirty="0"/>
              <a:t> -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challenges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,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datasets</a:t>
            </a:r>
            <a:r>
              <a:rPr lang="it-IT" dirty="0"/>
              <a:t> (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 of privacy, security and data management </a:t>
            </a:r>
            <a:r>
              <a:rPr lang="it-IT" dirty="0" err="1"/>
              <a:t>issues</a:t>
            </a:r>
            <a:r>
              <a:rPr lang="it-IT" dirty="0"/>
              <a:t>), and </a:t>
            </a:r>
            <a:r>
              <a:rPr lang="it-IT" dirty="0" err="1"/>
              <a:t>specific</a:t>
            </a:r>
            <a:r>
              <a:rPr lang="it-IT" dirty="0"/>
              <a:t> future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; </a:t>
            </a:r>
          </a:p>
          <a:p>
            <a:pPr marL="0" indent="0">
              <a:buNone/>
            </a:pPr>
            <a:endParaRPr lang="it-IT" dirty="0"/>
          </a:p>
          <a:p>
            <a:endParaRPr lang="el-G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5B385-A7AA-D74E-901F-542AFF1C65F3}"/>
              </a:ext>
            </a:extLst>
          </p:cNvPr>
          <p:cNvSpPr/>
          <p:nvPr/>
        </p:nvSpPr>
        <p:spPr>
          <a:xfrm>
            <a:off x="2267744" y="4417378"/>
            <a:ext cx="6480720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accent4"/>
                </a:solidFill>
              </a:rPr>
              <a:t>How </a:t>
            </a:r>
            <a:r>
              <a:rPr lang="it-IT" b="1" dirty="0">
                <a:solidFill>
                  <a:schemeClr val="accent4"/>
                </a:solidFill>
                <a:sym typeface="Wingdings" pitchFamily="2" charset="2"/>
              </a:rPr>
              <a:t>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Ontology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Engineering</a:t>
            </a:r>
            <a:r>
              <a:rPr lang="it-IT" b="1" dirty="0">
                <a:solidFill>
                  <a:schemeClr val="accent4"/>
                </a:solidFill>
              </a:rPr>
              <a:t> / FCA / </a:t>
            </a:r>
            <a:r>
              <a:rPr lang="it-IT" b="1" dirty="0" err="1">
                <a:solidFill>
                  <a:schemeClr val="accent4"/>
                </a:solidFill>
              </a:rPr>
              <a:t>Empirical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Research</a:t>
            </a:r>
            <a:r>
              <a:rPr lang="it-IT" b="1" dirty="0">
                <a:solidFill>
                  <a:schemeClr val="accent4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accent4"/>
                </a:solidFill>
              </a:rPr>
              <a:t>Expected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Duration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>
                <a:solidFill>
                  <a:schemeClr val="accent4"/>
                </a:solidFill>
                <a:sym typeface="Wingdings" pitchFamily="2" charset="2"/>
              </a:rPr>
              <a:t> </a:t>
            </a:r>
            <a:r>
              <a:rPr lang="it-IT" b="1" dirty="0">
                <a:solidFill>
                  <a:schemeClr val="accent4"/>
                </a:solidFill>
              </a:rPr>
              <a:t>1-3 </a:t>
            </a:r>
            <a:r>
              <a:rPr lang="it-IT" b="1" dirty="0" err="1">
                <a:solidFill>
                  <a:schemeClr val="accent4"/>
                </a:solidFill>
              </a:rPr>
              <a:t>Months</a:t>
            </a:r>
            <a:r>
              <a:rPr lang="it-IT" b="1" dirty="0">
                <a:solidFill>
                  <a:schemeClr val="accent4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19694C-7F0A-7F48-94DB-E80E6787851D}"/>
              </a:ext>
            </a:extLst>
          </p:cNvPr>
          <p:cNvSpPr/>
          <p:nvPr/>
        </p:nvSpPr>
        <p:spPr>
          <a:xfrm>
            <a:off x="755576" y="1793697"/>
            <a:ext cx="8075913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269639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B671-4F0C-2242-9CDD-8E0E1422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Outline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CE5-34E9-444F-9089-1C0F9AC9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B4CB-F48F-AC48-BC12-8E4F8D0B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A942-E191-1D4E-B68E-7F83F89A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14</a:t>
            </a:fld>
            <a:endParaRPr lang="nl-NL" altLang="el-G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5EF42E-D2E9-9C42-B4DF-4345BFB60766}"/>
              </a:ext>
            </a:extLst>
          </p:cNvPr>
          <p:cNvSpPr txBox="1">
            <a:spLocks/>
          </p:cNvSpPr>
          <p:nvPr/>
        </p:nvSpPr>
        <p:spPr bwMode="auto">
          <a:xfrm>
            <a:off x="262537" y="1196752"/>
            <a:ext cx="8568952" cy="432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3.1 </a:t>
            </a:r>
            <a:r>
              <a:rPr lang="it-IT" dirty="0" err="1"/>
              <a:t>Description</a:t>
            </a:r>
            <a:r>
              <a:rPr lang="it-IT" dirty="0"/>
              <a:t> of Best </a:t>
            </a:r>
            <a:r>
              <a:rPr lang="it-IT" dirty="0" err="1"/>
              <a:t>practices</a:t>
            </a:r>
            <a:r>
              <a:rPr lang="it-IT" dirty="0"/>
              <a:t> and Technologies from the state of the art; </a:t>
            </a:r>
          </a:p>
          <a:p>
            <a:endParaRPr lang="it-IT" dirty="0"/>
          </a:p>
          <a:p>
            <a:r>
              <a:rPr lang="it-IT" dirty="0"/>
              <a:t>3.2 Technology Evaluation </a:t>
            </a:r>
            <a:r>
              <a:rPr lang="it-IT" dirty="0" err="1"/>
              <a:t>framework</a:t>
            </a:r>
            <a:r>
              <a:rPr lang="it-IT" dirty="0"/>
              <a:t> -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factors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evaluation</a:t>
            </a:r>
            <a:r>
              <a:rPr lang="it-IT" dirty="0"/>
              <a:t> and </a:t>
            </a:r>
            <a:r>
              <a:rPr lang="it-IT" dirty="0" err="1"/>
              <a:t>decision-making</a:t>
            </a:r>
            <a:r>
              <a:rPr lang="it-IT" dirty="0"/>
              <a:t> of future </a:t>
            </a:r>
            <a:r>
              <a:rPr lang="it-IT" dirty="0" err="1"/>
              <a:t>technologies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in connection with </a:t>
            </a:r>
            <a:r>
              <a:rPr lang="it-IT" dirty="0" err="1"/>
              <a:t>available</a:t>
            </a:r>
            <a:r>
              <a:rPr lang="it-IT" dirty="0"/>
              <a:t> </a:t>
            </a:r>
            <a:r>
              <a:rPr lang="it-IT" dirty="0" err="1"/>
              <a:t>field</a:t>
            </a:r>
            <a:r>
              <a:rPr lang="it-IT" dirty="0"/>
              <a:t> </a:t>
            </a:r>
            <a:r>
              <a:rPr lang="it-IT" dirty="0" err="1"/>
              <a:t>labs</a:t>
            </a:r>
            <a:r>
              <a:rPr lang="it-IT" dirty="0"/>
              <a:t> in public </a:t>
            </a:r>
            <a:r>
              <a:rPr lang="it-IT" dirty="0" err="1"/>
              <a:t>spaces</a:t>
            </a:r>
            <a:r>
              <a:rPr lang="it-IT" dirty="0"/>
              <a:t> in the </a:t>
            </a:r>
            <a:r>
              <a:rPr lang="it-IT" dirty="0" err="1"/>
              <a:t>beneficiary</a:t>
            </a:r>
            <a:r>
              <a:rPr lang="it-IT" dirty="0"/>
              <a:t> 5 </a:t>
            </a:r>
            <a:r>
              <a:rPr lang="it-IT" dirty="0" err="1"/>
              <a:t>cities</a:t>
            </a:r>
            <a:r>
              <a:rPr lang="it-IT" dirty="0"/>
              <a:t>; </a:t>
            </a:r>
          </a:p>
          <a:p>
            <a:endParaRPr lang="it-IT" dirty="0"/>
          </a:p>
          <a:p>
            <a:r>
              <a:rPr lang="it-IT" dirty="0"/>
              <a:t>3.3 Open </a:t>
            </a:r>
            <a:r>
              <a:rPr lang="it-IT" dirty="0" err="1"/>
              <a:t>calls</a:t>
            </a:r>
            <a:r>
              <a:rPr lang="it-IT" dirty="0"/>
              <a:t> for security and </a:t>
            </a:r>
            <a:r>
              <a:rPr lang="it-IT" dirty="0" err="1"/>
              <a:t>assessment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Definition of Technology </a:t>
            </a:r>
            <a:r>
              <a:rPr lang="it-IT" dirty="0" err="1"/>
              <a:t>roadmap</a:t>
            </a:r>
            <a:r>
              <a:rPr lang="it-IT" dirty="0"/>
              <a:t> -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challenges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,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datasets</a:t>
            </a:r>
            <a:r>
              <a:rPr lang="it-IT" dirty="0"/>
              <a:t> (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 of privacy, security and data management </a:t>
            </a:r>
            <a:r>
              <a:rPr lang="it-IT" dirty="0" err="1"/>
              <a:t>issues</a:t>
            </a:r>
            <a:r>
              <a:rPr lang="it-IT" dirty="0"/>
              <a:t>), and </a:t>
            </a:r>
            <a:r>
              <a:rPr lang="it-IT" dirty="0" err="1"/>
              <a:t>specific</a:t>
            </a:r>
            <a:r>
              <a:rPr lang="it-IT" dirty="0"/>
              <a:t> future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; </a:t>
            </a:r>
          </a:p>
          <a:p>
            <a:pPr marL="0" indent="0">
              <a:buNone/>
            </a:pPr>
            <a:endParaRPr lang="it-IT" dirty="0"/>
          </a:p>
          <a:p>
            <a:endParaRPr lang="el-G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5B385-A7AA-D74E-901F-542AFF1C65F3}"/>
              </a:ext>
            </a:extLst>
          </p:cNvPr>
          <p:cNvSpPr/>
          <p:nvPr/>
        </p:nvSpPr>
        <p:spPr>
          <a:xfrm>
            <a:off x="2267744" y="4417378"/>
            <a:ext cx="6480720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0B050"/>
                </a:solidFill>
              </a:rPr>
              <a:t>Result</a:t>
            </a:r>
            <a:r>
              <a:rPr lang="it-IT" b="1" dirty="0">
                <a:solidFill>
                  <a:srgbClr val="00B050"/>
                </a:solidFill>
              </a:rPr>
              <a:t>: Web-</a:t>
            </a:r>
            <a:r>
              <a:rPr lang="it-IT" b="1" dirty="0" err="1">
                <a:solidFill>
                  <a:srgbClr val="00B050"/>
                </a:solidFill>
              </a:rPr>
              <a:t>tool</a:t>
            </a:r>
            <a:r>
              <a:rPr lang="it-IT" b="1" dirty="0">
                <a:solidFill>
                  <a:srgbClr val="00B050"/>
                </a:solidFill>
              </a:rPr>
              <a:t> «Open-</a:t>
            </a:r>
            <a:r>
              <a:rPr lang="it-IT" b="1" dirty="0" err="1">
                <a:solidFill>
                  <a:srgbClr val="00B050"/>
                </a:solidFill>
              </a:rPr>
              <a:t>Calls</a:t>
            </a:r>
            <a:r>
              <a:rPr lang="it-IT" b="1" dirty="0">
                <a:solidFill>
                  <a:srgbClr val="00B050"/>
                </a:solidFill>
              </a:rPr>
              <a:t>» </a:t>
            </a:r>
            <a:r>
              <a:rPr lang="it-IT" b="1" dirty="0" err="1">
                <a:solidFill>
                  <a:srgbClr val="00B050"/>
                </a:solidFill>
              </a:rPr>
              <a:t>Semantic</a:t>
            </a:r>
            <a:r>
              <a:rPr lang="it-IT" b="1" dirty="0">
                <a:solidFill>
                  <a:srgbClr val="00B050"/>
                </a:solidFill>
              </a:rPr>
              <a:t> </a:t>
            </a:r>
            <a:r>
              <a:rPr lang="it-IT" b="1" dirty="0" err="1">
                <a:solidFill>
                  <a:srgbClr val="00B050"/>
                </a:solidFill>
              </a:rPr>
              <a:t>Wiki</a:t>
            </a:r>
            <a:r>
              <a:rPr lang="it-IT" b="1" dirty="0">
                <a:solidFill>
                  <a:srgbClr val="00B050"/>
                </a:solidFill>
              </a:rPr>
              <a:t> (?);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E49343"/>
                </a:solidFill>
              </a:rPr>
              <a:t>Tentative</a:t>
            </a:r>
            <a:r>
              <a:rPr lang="it-IT" b="1" dirty="0">
                <a:solidFill>
                  <a:srgbClr val="E49343"/>
                </a:solidFill>
              </a:rPr>
              <a:t>: </a:t>
            </a:r>
            <a:r>
              <a:rPr lang="it-IT" b="1" dirty="0" err="1">
                <a:solidFill>
                  <a:srgbClr val="E49343"/>
                </a:solidFill>
              </a:rPr>
              <a:t>Usage-Assessment</a:t>
            </a:r>
            <a:r>
              <a:rPr lang="it-IT" b="1" dirty="0">
                <a:solidFill>
                  <a:srgbClr val="E49343"/>
                </a:solidFill>
              </a:rPr>
              <a:t>?;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19694C-7F0A-7F48-94DB-E80E6787851D}"/>
              </a:ext>
            </a:extLst>
          </p:cNvPr>
          <p:cNvSpPr/>
          <p:nvPr/>
        </p:nvSpPr>
        <p:spPr>
          <a:xfrm>
            <a:off x="755576" y="2636300"/>
            <a:ext cx="8075913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A6AB24-C66F-1247-AAE4-3BD4D9FB8B50}"/>
              </a:ext>
            </a:extLst>
          </p:cNvPr>
          <p:cNvSpPr/>
          <p:nvPr/>
        </p:nvSpPr>
        <p:spPr>
          <a:xfrm>
            <a:off x="3165354" y="5147899"/>
            <a:ext cx="36689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latin typeface="Verdana" panose="020B0604030504040204" pitchFamily="34" charset="0"/>
              </a:rPr>
              <a:t>KEMEA (4 PM), DITSS (2 PM) </a:t>
            </a:r>
            <a:endParaRPr lang="it-IT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78607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B671-4F0C-2242-9CDD-8E0E1422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Outline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CE5-34E9-444F-9089-1C0F9AC9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B4CB-F48F-AC48-BC12-8E4F8D0B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A942-E191-1D4E-B68E-7F83F89A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15</a:t>
            </a:fld>
            <a:endParaRPr lang="nl-NL" altLang="el-G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5EF42E-D2E9-9C42-B4DF-4345BFB60766}"/>
              </a:ext>
            </a:extLst>
          </p:cNvPr>
          <p:cNvSpPr txBox="1">
            <a:spLocks/>
          </p:cNvSpPr>
          <p:nvPr/>
        </p:nvSpPr>
        <p:spPr bwMode="auto">
          <a:xfrm>
            <a:off x="262537" y="1196752"/>
            <a:ext cx="8568952" cy="432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3.1 </a:t>
            </a:r>
            <a:r>
              <a:rPr lang="it-IT" dirty="0" err="1"/>
              <a:t>Description</a:t>
            </a:r>
            <a:r>
              <a:rPr lang="it-IT" dirty="0"/>
              <a:t> of Best </a:t>
            </a:r>
            <a:r>
              <a:rPr lang="it-IT" dirty="0" err="1"/>
              <a:t>practices</a:t>
            </a:r>
            <a:r>
              <a:rPr lang="it-IT" dirty="0"/>
              <a:t> and Technologies from the state of the art; </a:t>
            </a:r>
          </a:p>
          <a:p>
            <a:endParaRPr lang="it-IT" dirty="0"/>
          </a:p>
          <a:p>
            <a:r>
              <a:rPr lang="it-IT" dirty="0"/>
              <a:t>3.2 Technology Evaluation </a:t>
            </a:r>
            <a:r>
              <a:rPr lang="it-IT" dirty="0" err="1"/>
              <a:t>framework</a:t>
            </a:r>
            <a:r>
              <a:rPr lang="it-IT" dirty="0"/>
              <a:t> -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factors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evaluation</a:t>
            </a:r>
            <a:r>
              <a:rPr lang="it-IT" dirty="0"/>
              <a:t> and </a:t>
            </a:r>
            <a:r>
              <a:rPr lang="it-IT" dirty="0" err="1"/>
              <a:t>decision-making</a:t>
            </a:r>
            <a:r>
              <a:rPr lang="it-IT" dirty="0"/>
              <a:t> of future </a:t>
            </a:r>
            <a:r>
              <a:rPr lang="it-IT" dirty="0" err="1"/>
              <a:t>technologies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in connection with </a:t>
            </a:r>
            <a:r>
              <a:rPr lang="it-IT" dirty="0" err="1"/>
              <a:t>available</a:t>
            </a:r>
            <a:r>
              <a:rPr lang="it-IT" dirty="0"/>
              <a:t> </a:t>
            </a:r>
            <a:r>
              <a:rPr lang="it-IT" dirty="0" err="1"/>
              <a:t>field</a:t>
            </a:r>
            <a:r>
              <a:rPr lang="it-IT" dirty="0"/>
              <a:t> </a:t>
            </a:r>
            <a:r>
              <a:rPr lang="it-IT" dirty="0" err="1"/>
              <a:t>labs</a:t>
            </a:r>
            <a:r>
              <a:rPr lang="it-IT" dirty="0"/>
              <a:t> in public </a:t>
            </a:r>
            <a:r>
              <a:rPr lang="it-IT" dirty="0" err="1"/>
              <a:t>spaces</a:t>
            </a:r>
            <a:r>
              <a:rPr lang="it-IT" dirty="0"/>
              <a:t> in the </a:t>
            </a:r>
            <a:r>
              <a:rPr lang="it-IT" dirty="0" err="1"/>
              <a:t>beneficiary</a:t>
            </a:r>
            <a:r>
              <a:rPr lang="it-IT" dirty="0"/>
              <a:t> 5 </a:t>
            </a:r>
            <a:r>
              <a:rPr lang="it-IT" dirty="0" err="1"/>
              <a:t>cities</a:t>
            </a:r>
            <a:r>
              <a:rPr lang="it-IT" dirty="0"/>
              <a:t>; </a:t>
            </a:r>
          </a:p>
          <a:p>
            <a:endParaRPr lang="it-IT" dirty="0"/>
          </a:p>
          <a:p>
            <a:r>
              <a:rPr lang="it-IT" dirty="0"/>
              <a:t>3.3 Open </a:t>
            </a:r>
            <a:r>
              <a:rPr lang="it-IT" dirty="0" err="1"/>
              <a:t>calls</a:t>
            </a:r>
            <a:r>
              <a:rPr lang="it-IT" dirty="0"/>
              <a:t> for security and </a:t>
            </a:r>
            <a:r>
              <a:rPr lang="it-IT" dirty="0" err="1"/>
              <a:t>assessment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Definition of Technology </a:t>
            </a:r>
            <a:r>
              <a:rPr lang="it-IT" dirty="0" err="1"/>
              <a:t>roadmap</a:t>
            </a:r>
            <a:r>
              <a:rPr lang="it-IT" dirty="0"/>
              <a:t> -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challenges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,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datasets</a:t>
            </a:r>
            <a:r>
              <a:rPr lang="it-IT" dirty="0"/>
              <a:t> (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 of privacy, security and data management </a:t>
            </a:r>
            <a:r>
              <a:rPr lang="it-IT" dirty="0" err="1"/>
              <a:t>issues</a:t>
            </a:r>
            <a:r>
              <a:rPr lang="it-IT" dirty="0"/>
              <a:t>), and </a:t>
            </a:r>
            <a:r>
              <a:rPr lang="it-IT" dirty="0" err="1"/>
              <a:t>specific</a:t>
            </a:r>
            <a:r>
              <a:rPr lang="it-IT" dirty="0"/>
              <a:t> future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; </a:t>
            </a:r>
          </a:p>
          <a:p>
            <a:pPr marL="0" indent="0">
              <a:buNone/>
            </a:pPr>
            <a:endParaRPr lang="it-IT" dirty="0"/>
          </a:p>
          <a:p>
            <a:endParaRPr lang="el-G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5B385-A7AA-D74E-901F-542AFF1C65F3}"/>
              </a:ext>
            </a:extLst>
          </p:cNvPr>
          <p:cNvSpPr/>
          <p:nvPr/>
        </p:nvSpPr>
        <p:spPr>
          <a:xfrm>
            <a:off x="2267744" y="4417378"/>
            <a:ext cx="6480720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accent4"/>
                </a:solidFill>
              </a:rPr>
              <a:t>How </a:t>
            </a:r>
            <a:r>
              <a:rPr lang="it-IT" b="1" dirty="0">
                <a:solidFill>
                  <a:schemeClr val="accent4"/>
                </a:solidFill>
                <a:sym typeface="Wingdings" pitchFamily="2" charset="2"/>
              </a:rPr>
              <a:t></a:t>
            </a:r>
            <a:r>
              <a:rPr lang="it-IT" b="1" dirty="0">
                <a:solidFill>
                  <a:schemeClr val="accent4"/>
                </a:solidFill>
              </a:rPr>
              <a:t> Design Science / </a:t>
            </a:r>
            <a:r>
              <a:rPr lang="it-IT" b="1" dirty="0" err="1">
                <a:solidFill>
                  <a:schemeClr val="accent4"/>
                </a:solidFill>
              </a:rPr>
              <a:t>Survey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Research</a:t>
            </a:r>
            <a:r>
              <a:rPr lang="it-IT" b="1" dirty="0">
                <a:solidFill>
                  <a:schemeClr val="accent4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accent4"/>
                </a:solidFill>
              </a:rPr>
              <a:t>Expected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Duration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>
                <a:solidFill>
                  <a:schemeClr val="accent4"/>
                </a:solidFill>
                <a:sym typeface="Wingdings" pitchFamily="2" charset="2"/>
              </a:rPr>
              <a:t> </a:t>
            </a:r>
            <a:r>
              <a:rPr lang="it-IT" b="1" dirty="0">
                <a:solidFill>
                  <a:schemeClr val="accent4"/>
                </a:solidFill>
              </a:rPr>
              <a:t>5-9 </a:t>
            </a:r>
            <a:r>
              <a:rPr lang="it-IT" b="1" dirty="0" err="1">
                <a:solidFill>
                  <a:schemeClr val="accent4"/>
                </a:solidFill>
              </a:rPr>
              <a:t>months</a:t>
            </a:r>
            <a:r>
              <a:rPr lang="it-IT" b="1" dirty="0">
                <a:solidFill>
                  <a:schemeClr val="accent4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19694C-7F0A-7F48-94DB-E80E6787851D}"/>
              </a:ext>
            </a:extLst>
          </p:cNvPr>
          <p:cNvSpPr/>
          <p:nvPr/>
        </p:nvSpPr>
        <p:spPr>
          <a:xfrm>
            <a:off x="755576" y="2636300"/>
            <a:ext cx="8075913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881379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B671-4F0C-2242-9CDD-8E0E1422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Outline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CE5-34E9-444F-9089-1C0F9AC9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B4CB-F48F-AC48-BC12-8E4F8D0B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A942-E191-1D4E-B68E-7F83F89A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16</a:t>
            </a:fld>
            <a:endParaRPr lang="nl-NL" altLang="el-G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5EF42E-D2E9-9C42-B4DF-4345BFB60766}"/>
              </a:ext>
            </a:extLst>
          </p:cNvPr>
          <p:cNvSpPr txBox="1">
            <a:spLocks/>
          </p:cNvSpPr>
          <p:nvPr/>
        </p:nvSpPr>
        <p:spPr bwMode="auto">
          <a:xfrm>
            <a:off x="262537" y="1196752"/>
            <a:ext cx="8568952" cy="432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3.1 </a:t>
            </a:r>
            <a:r>
              <a:rPr lang="it-IT" dirty="0" err="1"/>
              <a:t>Description</a:t>
            </a:r>
            <a:r>
              <a:rPr lang="it-IT" dirty="0"/>
              <a:t> of Best </a:t>
            </a:r>
            <a:r>
              <a:rPr lang="it-IT" dirty="0" err="1"/>
              <a:t>practices</a:t>
            </a:r>
            <a:r>
              <a:rPr lang="it-IT" dirty="0"/>
              <a:t> and Technologies from the state of the art; </a:t>
            </a:r>
          </a:p>
          <a:p>
            <a:endParaRPr lang="it-IT" dirty="0"/>
          </a:p>
          <a:p>
            <a:r>
              <a:rPr lang="it-IT" dirty="0"/>
              <a:t>3.2 Technology Evaluation </a:t>
            </a:r>
            <a:r>
              <a:rPr lang="it-IT" dirty="0" err="1"/>
              <a:t>framework</a:t>
            </a:r>
            <a:r>
              <a:rPr lang="it-IT" dirty="0"/>
              <a:t> -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factors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evaluation</a:t>
            </a:r>
            <a:r>
              <a:rPr lang="it-IT" dirty="0"/>
              <a:t> and </a:t>
            </a:r>
            <a:r>
              <a:rPr lang="it-IT" dirty="0" err="1"/>
              <a:t>decision-making</a:t>
            </a:r>
            <a:r>
              <a:rPr lang="it-IT" dirty="0"/>
              <a:t> of future </a:t>
            </a:r>
            <a:r>
              <a:rPr lang="it-IT" dirty="0" err="1"/>
              <a:t>technologies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in connection with </a:t>
            </a:r>
            <a:r>
              <a:rPr lang="it-IT" dirty="0" err="1"/>
              <a:t>available</a:t>
            </a:r>
            <a:r>
              <a:rPr lang="it-IT" dirty="0"/>
              <a:t> </a:t>
            </a:r>
            <a:r>
              <a:rPr lang="it-IT" dirty="0" err="1"/>
              <a:t>field</a:t>
            </a:r>
            <a:r>
              <a:rPr lang="it-IT" dirty="0"/>
              <a:t> </a:t>
            </a:r>
            <a:r>
              <a:rPr lang="it-IT" dirty="0" err="1"/>
              <a:t>labs</a:t>
            </a:r>
            <a:r>
              <a:rPr lang="it-IT" dirty="0"/>
              <a:t> in public </a:t>
            </a:r>
            <a:r>
              <a:rPr lang="it-IT" dirty="0" err="1"/>
              <a:t>spaces</a:t>
            </a:r>
            <a:r>
              <a:rPr lang="it-IT" dirty="0"/>
              <a:t> in the </a:t>
            </a:r>
            <a:r>
              <a:rPr lang="it-IT" dirty="0" err="1"/>
              <a:t>beneficiary</a:t>
            </a:r>
            <a:r>
              <a:rPr lang="it-IT" dirty="0"/>
              <a:t> 5 </a:t>
            </a:r>
            <a:r>
              <a:rPr lang="it-IT" dirty="0" err="1"/>
              <a:t>cities</a:t>
            </a:r>
            <a:r>
              <a:rPr lang="it-IT" dirty="0"/>
              <a:t>; </a:t>
            </a:r>
          </a:p>
          <a:p>
            <a:endParaRPr lang="it-IT" dirty="0"/>
          </a:p>
          <a:p>
            <a:r>
              <a:rPr lang="it-IT" dirty="0"/>
              <a:t>3.3 Open </a:t>
            </a:r>
            <a:r>
              <a:rPr lang="it-IT" dirty="0" err="1"/>
              <a:t>calls</a:t>
            </a:r>
            <a:r>
              <a:rPr lang="it-IT" dirty="0"/>
              <a:t> for security and </a:t>
            </a:r>
            <a:r>
              <a:rPr lang="it-IT" dirty="0" err="1"/>
              <a:t>assessment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Definition of Technology </a:t>
            </a:r>
            <a:r>
              <a:rPr lang="it-IT" dirty="0" err="1"/>
              <a:t>roadmap</a:t>
            </a:r>
            <a:r>
              <a:rPr lang="it-IT" dirty="0"/>
              <a:t> -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challenges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,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datasets</a:t>
            </a:r>
            <a:r>
              <a:rPr lang="it-IT" dirty="0"/>
              <a:t> (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 of privacy, security and data management </a:t>
            </a:r>
            <a:r>
              <a:rPr lang="it-IT" dirty="0" err="1"/>
              <a:t>issues</a:t>
            </a:r>
            <a:r>
              <a:rPr lang="it-IT" dirty="0"/>
              <a:t>), and </a:t>
            </a:r>
            <a:r>
              <a:rPr lang="it-IT" dirty="0" err="1"/>
              <a:t>specific</a:t>
            </a:r>
            <a:r>
              <a:rPr lang="it-IT" dirty="0"/>
              <a:t> future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; </a:t>
            </a:r>
          </a:p>
          <a:p>
            <a:pPr marL="0" indent="0">
              <a:buNone/>
            </a:pPr>
            <a:endParaRPr lang="it-IT" dirty="0"/>
          </a:p>
          <a:p>
            <a:endParaRPr lang="el-G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5B385-A7AA-D74E-901F-542AFF1C65F3}"/>
              </a:ext>
            </a:extLst>
          </p:cNvPr>
          <p:cNvSpPr/>
          <p:nvPr/>
        </p:nvSpPr>
        <p:spPr>
          <a:xfrm>
            <a:off x="2267744" y="4417378"/>
            <a:ext cx="6480720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0B050"/>
                </a:solidFill>
              </a:rPr>
              <a:t>Result</a:t>
            </a:r>
            <a:r>
              <a:rPr lang="it-IT" b="1" dirty="0">
                <a:solidFill>
                  <a:srgbClr val="00B050"/>
                </a:solidFill>
              </a:rPr>
              <a:t>: Gap Analysis Report;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E49343"/>
                </a:solidFill>
              </a:rPr>
              <a:t>Tentative</a:t>
            </a:r>
            <a:r>
              <a:rPr lang="it-IT" b="1" dirty="0">
                <a:solidFill>
                  <a:srgbClr val="E49343"/>
                </a:solidFill>
              </a:rPr>
              <a:t>: </a:t>
            </a:r>
            <a:r>
              <a:rPr lang="it-IT" b="1" i="1" dirty="0" err="1">
                <a:solidFill>
                  <a:srgbClr val="E49343"/>
                </a:solidFill>
              </a:rPr>
              <a:t>enfield</a:t>
            </a:r>
            <a:r>
              <a:rPr lang="it-IT" b="1" i="1" dirty="0">
                <a:solidFill>
                  <a:srgbClr val="E49343"/>
                </a:solidFill>
              </a:rPr>
              <a:t> </a:t>
            </a:r>
            <a:r>
              <a:rPr lang="it-IT" b="1" dirty="0">
                <a:solidFill>
                  <a:srgbClr val="E49343"/>
                </a:solidFill>
              </a:rPr>
              <a:t>VR </a:t>
            </a:r>
            <a:r>
              <a:rPr lang="it-IT" b="1" dirty="0" err="1">
                <a:solidFill>
                  <a:srgbClr val="E49343"/>
                </a:solidFill>
              </a:rPr>
              <a:t>experimentation</a:t>
            </a:r>
            <a:r>
              <a:rPr lang="it-IT" b="1" dirty="0">
                <a:solidFill>
                  <a:srgbClr val="E49343"/>
                </a:solidFill>
              </a:rPr>
              <a:t>;</a:t>
            </a:r>
            <a:endParaRPr lang="it-IT" b="1" i="1" dirty="0">
              <a:solidFill>
                <a:srgbClr val="E49343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19694C-7F0A-7F48-94DB-E80E6787851D}"/>
              </a:ext>
            </a:extLst>
          </p:cNvPr>
          <p:cNvSpPr/>
          <p:nvPr/>
        </p:nvSpPr>
        <p:spPr>
          <a:xfrm>
            <a:off x="755576" y="3429000"/>
            <a:ext cx="8075913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A860F4-D152-1C4A-9F59-C2F7A64D5E3C}"/>
              </a:ext>
            </a:extLst>
          </p:cNvPr>
          <p:cNvSpPr/>
          <p:nvPr/>
        </p:nvSpPr>
        <p:spPr>
          <a:xfrm>
            <a:off x="2267745" y="5138070"/>
            <a:ext cx="65637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dirty="0">
                <a:latin typeface="Verdana" panose="020B0604030504040204" pitchFamily="34" charset="0"/>
              </a:rPr>
              <a:t>JADS (4 PM), TNO (2 PM), DITSS (1 PM), L3CE (3 PM) </a:t>
            </a:r>
            <a:endParaRPr lang="it-IT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71106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B671-4F0C-2242-9CDD-8E0E1422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Outline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CE5-34E9-444F-9089-1C0F9AC9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B4CB-F48F-AC48-BC12-8E4F8D0B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A942-E191-1D4E-B68E-7F83F89A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17</a:t>
            </a:fld>
            <a:endParaRPr lang="nl-NL" altLang="el-G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5EF42E-D2E9-9C42-B4DF-4345BFB60766}"/>
              </a:ext>
            </a:extLst>
          </p:cNvPr>
          <p:cNvSpPr txBox="1">
            <a:spLocks/>
          </p:cNvSpPr>
          <p:nvPr/>
        </p:nvSpPr>
        <p:spPr bwMode="auto">
          <a:xfrm>
            <a:off x="262537" y="1196752"/>
            <a:ext cx="8568952" cy="432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3.1 </a:t>
            </a:r>
            <a:r>
              <a:rPr lang="it-IT" dirty="0" err="1"/>
              <a:t>Description</a:t>
            </a:r>
            <a:r>
              <a:rPr lang="it-IT" dirty="0"/>
              <a:t> of Best </a:t>
            </a:r>
            <a:r>
              <a:rPr lang="it-IT" dirty="0" err="1"/>
              <a:t>practices</a:t>
            </a:r>
            <a:r>
              <a:rPr lang="it-IT" dirty="0"/>
              <a:t> and Technologies from the state of the art; </a:t>
            </a:r>
          </a:p>
          <a:p>
            <a:endParaRPr lang="it-IT" dirty="0"/>
          </a:p>
          <a:p>
            <a:r>
              <a:rPr lang="it-IT" dirty="0"/>
              <a:t>3.2 Technology Evaluation </a:t>
            </a:r>
            <a:r>
              <a:rPr lang="it-IT" dirty="0" err="1"/>
              <a:t>framework</a:t>
            </a:r>
            <a:r>
              <a:rPr lang="it-IT" dirty="0"/>
              <a:t> -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factors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evaluation</a:t>
            </a:r>
            <a:r>
              <a:rPr lang="it-IT" dirty="0"/>
              <a:t> and </a:t>
            </a:r>
            <a:r>
              <a:rPr lang="it-IT" dirty="0" err="1"/>
              <a:t>decision-making</a:t>
            </a:r>
            <a:r>
              <a:rPr lang="it-IT" dirty="0"/>
              <a:t> of future </a:t>
            </a:r>
            <a:r>
              <a:rPr lang="it-IT" dirty="0" err="1"/>
              <a:t>technologies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in connection with </a:t>
            </a:r>
            <a:r>
              <a:rPr lang="it-IT" dirty="0" err="1"/>
              <a:t>available</a:t>
            </a:r>
            <a:r>
              <a:rPr lang="it-IT" dirty="0"/>
              <a:t> </a:t>
            </a:r>
            <a:r>
              <a:rPr lang="it-IT" dirty="0" err="1"/>
              <a:t>field</a:t>
            </a:r>
            <a:r>
              <a:rPr lang="it-IT" dirty="0"/>
              <a:t> </a:t>
            </a:r>
            <a:r>
              <a:rPr lang="it-IT" dirty="0" err="1"/>
              <a:t>labs</a:t>
            </a:r>
            <a:r>
              <a:rPr lang="it-IT" dirty="0"/>
              <a:t> in public </a:t>
            </a:r>
            <a:r>
              <a:rPr lang="it-IT" dirty="0" err="1"/>
              <a:t>spaces</a:t>
            </a:r>
            <a:r>
              <a:rPr lang="it-IT" dirty="0"/>
              <a:t> in the </a:t>
            </a:r>
            <a:r>
              <a:rPr lang="it-IT" dirty="0" err="1"/>
              <a:t>beneficiary</a:t>
            </a:r>
            <a:r>
              <a:rPr lang="it-IT" dirty="0"/>
              <a:t> 5 </a:t>
            </a:r>
            <a:r>
              <a:rPr lang="it-IT" dirty="0" err="1"/>
              <a:t>cities</a:t>
            </a:r>
            <a:r>
              <a:rPr lang="it-IT" dirty="0"/>
              <a:t>; </a:t>
            </a:r>
          </a:p>
          <a:p>
            <a:endParaRPr lang="it-IT" dirty="0"/>
          </a:p>
          <a:p>
            <a:r>
              <a:rPr lang="it-IT" dirty="0"/>
              <a:t>3.3 Open </a:t>
            </a:r>
            <a:r>
              <a:rPr lang="it-IT" dirty="0" err="1"/>
              <a:t>calls</a:t>
            </a:r>
            <a:r>
              <a:rPr lang="it-IT" dirty="0"/>
              <a:t> for security and </a:t>
            </a:r>
            <a:r>
              <a:rPr lang="it-IT" dirty="0" err="1"/>
              <a:t>assessment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Definition of Technology </a:t>
            </a:r>
            <a:r>
              <a:rPr lang="it-IT" dirty="0" err="1"/>
              <a:t>roadmap</a:t>
            </a:r>
            <a:r>
              <a:rPr lang="it-IT" dirty="0"/>
              <a:t> -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challenges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,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datasets</a:t>
            </a:r>
            <a:r>
              <a:rPr lang="it-IT" dirty="0"/>
              <a:t> (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 of privacy, security and data management </a:t>
            </a:r>
            <a:r>
              <a:rPr lang="it-IT" dirty="0" err="1"/>
              <a:t>issues</a:t>
            </a:r>
            <a:r>
              <a:rPr lang="it-IT" dirty="0"/>
              <a:t>), and </a:t>
            </a:r>
            <a:r>
              <a:rPr lang="it-IT" dirty="0" err="1"/>
              <a:t>specific</a:t>
            </a:r>
            <a:r>
              <a:rPr lang="it-IT" dirty="0"/>
              <a:t> future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; </a:t>
            </a:r>
          </a:p>
          <a:p>
            <a:pPr marL="0" indent="0">
              <a:buNone/>
            </a:pPr>
            <a:endParaRPr lang="it-IT" dirty="0"/>
          </a:p>
          <a:p>
            <a:endParaRPr lang="el-G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5B385-A7AA-D74E-901F-542AFF1C65F3}"/>
              </a:ext>
            </a:extLst>
          </p:cNvPr>
          <p:cNvSpPr/>
          <p:nvPr/>
        </p:nvSpPr>
        <p:spPr>
          <a:xfrm>
            <a:off x="2267744" y="4417378"/>
            <a:ext cx="6480720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accent4"/>
                </a:solidFill>
              </a:rPr>
              <a:t>How </a:t>
            </a:r>
            <a:r>
              <a:rPr lang="it-IT" b="1" dirty="0">
                <a:solidFill>
                  <a:schemeClr val="accent4"/>
                </a:solidFill>
                <a:sym typeface="Wingdings" pitchFamily="2" charset="2"/>
              </a:rPr>
              <a:t></a:t>
            </a:r>
            <a:r>
              <a:rPr lang="it-IT" b="1" dirty="0">
                <a:solidFill>
                  <a:schemeClr val="accent4"/>
                </a:solidFill>
              </a:rPr>
              <a:t> Gap Analysis / </a:t>
            </a:r>
            <a:r>
              <a:rPr lang="it-IT" b="1" dirty="0" err="1">
                <a:solidFill>
                  <a:schemeClr val="accent4"/>
                </a:solidFill>
              </a:rPr>
              <a:t>Risk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Engineering</a:t>
            </a:r>
            <a:r>
              <a:rPr lang="it-IT" b="1" dirty="0">
                <a:solidFill>
                  <a:schemeClr val="accent4"/>
                </a:solidFill>
              </a:rPr>
              <a:t> / ML;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chemeClr val="accent4"/>
                </a:solidFill>
              </a:rPr>
              <a:t>Expected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Duration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>
                <a:solidFill>
                  <a:schemeClr val="accent4"/>
                </a:solidFill>
                <a:sym typeface="Wingdings" pitchFamily="2" charset="2"/>
              </a:rPr>
              <a:t> </a:t>
            </a:r>
            <a:r>
              <a:rPr lang="it-IT" b="1" dirty="0" err="1">
                <a:solidFill>
                  <a:schemeClr val="accent4"/>
                </a:solidFill>
              </a:rPr>
              <a:t>whatever</a:t>
            </a:r>
            <a:r>
              <a:rPr lang="it-IT" b="1" dirty="0">
                <a:solidFill>
                  <a:schemeClr val="accent4"/>
                </a:solidFill>
              </a:rPr>
              <a:t> time </a:t>
            </a:r>
            <a:r>
              <a:rPr lang="it-IT" b="1" dirty="0" err="1">
                <a:solidFill>
                  <a:schemeClr val="accent4"/>
                </a:solidFill>
              </a:rPr>
              <a:t>is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 err="1">
                <a:solidFill>
                  <a:schemeClr val="accent4"/>
                </a:solidFill>
              </a:rPr>
              <a:t>left</a:t>
            </a:r>
            <a:r>
              <a:rPr lang="it-IT" b="1" dirty="0">
                <a:solidFill>
                  <a:schemeClr val="accent4"/>
                </a:solidFill>
              </a:rPr>
              <a:t> </a:t>
            </a:r>
            <a:r>
              <a:rPr lang="it-IT" b="1" dirty="0">
                <a:solidFill>
                  <a:schemeClr val="accent4"/>
                </a:solidFill>
                <a:sym typeface="Wingdings" pitchFamily="2" charset="2"/>
              </a:rPr>
              <a:t></a:t>
            </a:r>
            <a:r>
              <a:rPr lang="it-IT" b="1" dirty="0">
                <a:solidFill>
                  <a:schemeClr val="accent4"/>
                </a:solidFill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19694C-7F0A-7F48-94DB-E80E6787851D}"/>
              </a:ext>
            </a:extLst>
          </p:cNvPr>
          <p:cNvSpPr/>
          <p:nvPr/>
        </p:nvSpPr>
        <p:spPr>
          <a:xfrm>
            <a:off x="755576" y="3429000"/>
            <a:ext cx="8075913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553081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AE330-C571-6545-9842-CCEC14D40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Discussion</a:t>
            </a:r>
            <a:r>
              <a:rPr lang="it-IT" dirty="0"/>
              <a:t> </a:t>
            </a:r>
            <a:r>
              <a:rPr lang="it-IT" dirty="0" err="1"/>
              <a:t>Points</a:t>
            </a:r>
            <a:endParaRPr lang="it-IT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AB0B2-D524-D748-B011-5C355388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err="1"/>
              <a:t>What</a:t>
            </a:r>
            <a:r>
              <a:rPr lang="it-IT" dirty="0"/>
              <a:t> can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reuse</a:t>
            </a:r>
            <a:r>
              <a:rPr lang="it-IT" dirty="0"/>
              <a:t>?</a:t>
            </a:r>
          </a:p>
          <a:p>
            <a:endParaRPr lang="it-IT" dirty="0"/>
          </a:p>
          <a:p>
            <a:r>
              <a:rPr lang="it-IT" dirty="0" err="1"/>
              <a:t>Who</a:t>
            </a:r>
            <a:r>
              <a:rPr lang="it-IT" dirty="0"/>
              <a:t> </a:t>
            </a:r>
            <a:r>
              <a:rPr lang="it-IT" dirty="0" err="1"/>
              <a:t>wants</a:t>
            </a:r>
            <a:r>
              <a:rPr lang="it-IT" dirty="0"/>
              <a:t> to help </a:t>
            </a:r>
            <a:r>
              <a:rPr lang="it-IT" dirty="0" err="1"/>
              <a:t>beyond</a:t>
            </a:r>
            <a:r>
              <a:rPr lang="it-IT" dirty="0"/>
              <a:t> the </a:t>
            </a:r>
            <a:r>
              <a:rPr lang="it-IT" dirty="0" err="1"/>
              <a:t>partners</a:t>
            </a:r>
            <a:r>
              <a:rPr lang="it-IT" dirty="0"/>
              <a:t> of the WP?</a:t>
            </a:r>
          </a:p>
          <a:p>
            <a:endParaRPr lang="it-IT" dirty="0"/>
          </a:p>
          <a:p>
            <a:r>
              <a:rPr lang="it-IT" dirty="0"/>
              <a:t>Are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synergies</a:t>
            </a:r>
            <a:r>
              <a:rPr lang="it-IT" dirty="0"/>
              <a:t> with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err="1"/>
              <a:t>we</a:t>
            </a:r>
            <a:r>
              <a:rPr lang="it-IT"/>
              <a:t> missed?</a:t>
            </a:r>
            <a:endParaRPr lang="it-IT" dirty="0"/>
          </a:p>
          <a:p>
            <a:endParaRPr lang="it-IT" dirty="0"/>
          </a:p>
          <a:p>
            <a:r>
              <a:rPr lang="it-IT" b="1" dirty="0"/>
              <a:t>Open Call: </a:t>
            </a:r>
            <a:r>
              <a:rPr lang="it-IT" dirty="0" err="1"/>
              <a:t>Should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circulate</a:t>
            </a:r>
            <a:r>
              <a:rPr lang="it-IT" dirty="0"/>
              <a:t> a </a:t>
            </a:r>
            <a:r>
              <a:rPr lang="it-IT" dirty="0" err="1"/>
              <a:t>contact</a:t>
            </a:r>
            <a:r>
              <a:rPr lang="it-IT" dirty="0"/>
              <a:t> list and start from </a:t>
            </a:r>
            <a:r>
              <a:rPr lang="it-IT" dirty="0" err="1"/>
              <a:t>that</a:t>
            </a:r>
            <a:r>
              <a:rPr lang="it-IT" dirty="0"/>
              <a:t>?</a:t>
            </a:r>
          </a:p>
          <a:p>
            <a:endParaRPr lang="it-IT" dirty="0"/>
          </a:p>
          <a:p>
            <a:r>
              <a:rPr lang="it-IT" b="1" dirty="0"/>
              <a:t>Technology </a:t>
            </a:r>
            <a:r>
              <a:rPr lang="it-IT" b="1" dirty="0" err="1"/>
              <a:t>Roadmap</a:t>
            </a:r>
            <a:r>
              <a:rPr lang="it-IT" b="1" dirty="0"/>
              <a:t>:</a:t>
            </a:r>
            <a:r>
              <a:rPr lang="it-IT" dirty="0"/>
              <a:t>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refined</a:t>
            </a:r>
            <a:r>
              <a:rPr lang="it-IT" dirty="0"/>
              <a:t> </a:t>
            </a:r>
            <a:r>
              <a:rPr lang="it-IT" dirty="0" err="1"/>
              <a:t>into</a:t>
            </a:r>
            <a:r>
              <a:rPr lang="it-IT" dirty="0"/>
              <a:t> a </a:t>
            </a:r>
            <a:r>
              <a:rPr lang="it-IT" dirty="0" err="1"/>
              <a:t>tool</a:t>
            </a:r>
            <a:r>
              <a:rPr lang="it-IT" dirty="0"/>
              <a:t>/</a:t>
            </a:r>
            <a:r>
              <a:rPr lang="it-IT" dirty="0" err="1"/>
              <a:t>prototype</a:t>
            </a:r>
            <a:endParaRPr lang="it-IT" dirty="0"/>
          </a:p>
          <a:p>
            <a:pPr lvl="1"/>
            <a:endParaRPr lang="it-IT" dirty="0"/>
          </a:p>
          <a:p>
            <a:pPr lvl="1"/>
            <a:r>
              <a:rPr lang="it-IT" dirty="0" err="1"/>
              <a:t>We’ll</a:t>
            </a:r>
            <a:r>
              <a:rPr lang="it-IT" dirty="0"/>
              <a:t> </a:t>
            </a:r>
            <a:r>
              <a:rPr lang="it-IT" dirty="0" err="1"/>
              <a:t>try</a:t>
            </a:r>
            <a:r>
              <a:rPr lang="it-IT" dirty="0"/>
              <a:t> to </a:t>
            </a:r>
            <a:r>
              <a:rPr lang="it-IT" dirty="0" err="1"/>
              <a:t>get</a:t>
            </a:r>
            <a:r>
              <a:rPr lang="it-IT" dirty="0"/>
              <a:t> </a:t>
            </a:r>
            <a:r>
              <a:rPr lang="it-IT" dirty="0" err="1"/>
              <a:t>one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it’s</a:t>
            </a:r>
            <a:r>
              <a:rPr lang="it-IT" dirty="0"/>
              <a:t> a best-</a:t>
            </a:r>
            <a:r>
              <a:rPr lang="it-IT" dirty="0" err="1"/>
              <a:t>effort</a:t>
            </a:r>
            <a:r>
              <a:rPr lang="it-IT" dirty="0"/>
              <a:t> </a:t>
            </a:r>
            <a:r>
              <a:rPr lang="it-IT" dirty="0" err="1"/>
              <a:t>activity</a:t>
            </a:r>
            <a:r>
              <a:rPr lang="it-IT" dirty="0"/>
              <a:t> </a:t>
            </a:r>
            <a:r>
              <a:rPr lang="it-IT" dirty="0">
                <a:sym typeface="Wingdings" pitchFamily="2" charset="2"/>
              </a:rPr>
              <a:t>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0C592-EFE0-9543-8DB8-2486DC5A7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1DF2D-19E2-424A-9020-57EFD0E62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FB771-6440-C241-98D3-DCBB8C7CE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18</a:t>
            </a:fld>
            <a:endParaRPr lang="nl-NL" altLang="el-GR"/>
          </a:p>
        </p:txBody>
      </p:sp>
    </p:spTree>
    <p:extLst>
      <p:ext uri="{BB962C8B-B14F-4D97-AF65-F5344CB8AC3E}">
        <p14:creationId xmlns:p14="http://schemas.microsoft.com/office/powerpoint/2010/main" val="7788072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7839B-EF28-414F-B0CA-C6EFD3D76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Questions</a:t>
            </a:r>
            <a:r>
              <a:rPr lang="it-IT" dirty="0"/>
              <a:t>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1F09C5-1036-C04B-A4D4-C344F5C03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542DB-AFBC-444E-820A-437773EF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59F55-A861-1446-A6CD-31E474CF3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19</a:t>
            </a:fld>
            <a:endParaRPr lang="nl-NL" altLang="el-GR"/>
          </a:p>
        </p:txBody>
      </p:sp>
    </p:spTree>
    <p:extLst>
      <p:ext uri="{BB962C8B-B14F-4D97-AF65-F5344CB8AC3E}">
        <p14:creationId xmlns:p14="http://schemas.microsoft.com/office/powerpoint/2010/main" val="313178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urban intelligence">
            <a:extLst>
              <a:ext uri="{FF2B5EF4-FFF2-40B4-BE49-F238E27FC236}">
                <a16:creationId xmlns:a16="http://schemas.microsoft.com/office/drawing/2014/main" id="{0EDC5D24-E5AD-0041-AB4F-19020B50A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08720"/>
            <a:ext cx="9144000" cy="5299809"/>
          </a:xfrm>
          <a:prstGeom prst="rect">
            <a:avLst/>
          </a:prstGeom>
          <a:noFill/>
          <a:effectLst>
            <a:reflection blurRad="825500" stA="43000" endPos="65000" dist="7493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3DD39-4736-4FF2-B1F2-B3752DA1CDCE}"/>
              </a:ext>
            </a:extLst>
          </p:cNvPr>
          <p:cNvSpPr>
            <a:spLocks noGrp="1"/>
          </p:cNvSpPr>
          <p:nvPr>
            <p:ph type="dt" sz="quarter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6E45D-95D2-4DDC-B26C-1CA287E79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nl-NL" altLang="el-GR">
                <a:solidFill>
                  <a:srgbClr val="7F7F7F"/>
                </a:solidFill>
                <a:latin typeface="Verdana" panose="020B0604030504040204" pitchFamily="34" charset="0"/>
              </a:rPr>
              <a:t>Slide </a:t>
            </a:r>
            <a:fld id="{04A084C3-867B-4614-A888-DFCADF52366B}" type="slidenum">
              <a:rPr lang="nl-NL" altLang="el-GR">
                <a:solidFill>
                  <a:srgbClr val="7F7F7F"/>
                </a:solidFill>
                <a:latin typeface="Verdana" panose="020B0604030504040204" pitchFamily="34" charset="0"/>
              </a:rPr>
              <a:pPr eaLnBrk="1" hangingPunct="1"/>
              <a:t>2</a:t>
            </a:fld>
            <a:endParaRPr lang="nl-NL" altLang="el-GR">
              <a:solidFill>
                <a:srgbClr val="7F7F7F"/>
              </a:solidFill>
              <a:latin typeface="Verdan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5B7ADA-6AB5-40C8-A6EA-ABB08B575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206" y="2420888"/>
            <a:ext cx="8568952" cy="2464297"/>
          </a:xfrm>
        </p:spPr>
        <p:txBody>
          <a:bodyPr/>
          <a:lstStyle/>
          <a:p>
            <a:r>
              <a:rPr lang="it-IT" b="1" dirty="0" err="1"/>
              <a:t>Description</a:t>
            </a:r>
            <a:r>
              <a:rPr lang="it-IT" b="1" dirty="0"/>
              <a:t> of best </a:t>
            </a:r>
            <a:r>
              <a:rPr lang="it-IT" b="1" dirty="0" err="1"/>
              <a:t>practices</a:t>
            </a:r>
            <a:r>
              <a:rPr lang="it-IT" b="1" dirty="0"/>
              <a:t> and </a:t>
            </a:r>
            <a:r>
              <a:rPr lang="it-IT" b="1" dirty="0" err="1"/>
              <a:t>technologies</a:t>
            </a:r>
            <a:r>
              <a:rPr lang="it-IT" b="1" dirty="0"/>
              <a:t> for the </a:t>
            </a:r>
            <a:r>
              <a:rPr lang="it-IT" b="1" dirty="0" err="1"/>
              <a:t>protection</a:t>
            </a:r>
            <a:r>
              <a:rPr lang="it-IT" b="1" dirty="0"/>
              <a:t> of </a:t>
            </a:r>
            <a:r>
              <a:rPr lang="it-IT" b="1" dirty="0" err="1"/>
              <a:t>urban</a:t>
            </a:r>
            <a:r>
              <a:rPr lang="it-IT" b="1" dirty="0"/>
              <a:t> </a:t>
            </a:r>
            <a:r>
              <a:rPr lang="it-IT" b="1" dirty="0" err="1"/>
              <a:t>areas</a:t>
            </a:r>
            <a:r>
              <a:rPr lang="it-IT" b="1" dirty="0"/>
              <a:t>;</a:t>
            </a:r>
          </a:p>
          <a:p>
            <a:endParaRPr lang="it-IT" b="1" dirty="0"/>
          </a:p>
          <a:p>
            <a:r>
              <a:rPr lang="it-IT" b="1" dirty="0" err="1"/>
              <a:t>Bringing</a:t>
            </a:r>
            <a:r>
              <a:rPr lang="it-IT" b="1" dirty="0"/>
              <a:t> innovative </a:t>
            </a:r>
            <a:r>
              <a:rPr lang="it-IT" b="1" dirty="0" err="1"/>
              <a:t>solutions</a:t>
            </a:r>
            <a:r>
              <a:rPr lang="it-IT" b="1" dirty="0"/>
              <a:t> (EU-</a:t>
            </a:r>
            <a:r>
              <a:rPr lang="it-IT" b="1" dirty="0" err="1"/>
              <a:t>based</a:t>
            </a:r>
            <a:r>
              <a:rPr lang="it-IT" b="1" dirty="0"/>
              <a:t>) </a:t>
            </a:r>
            <a:r>
              <a:rPr lang="it-IT" b="1" dirty="0" err="1"/>
              <a:t>originated</a:t>
            </a:r>
            <a:r>
              <a:rPr lang="it-IT" b="1" dirty="0"/>
              <a:t> from EU </a:t>
            </a:r>
            <a:r>
              <a:rPr lang="it-IT" b="1" dirty="0" err="1"/>
              <a:t>research</a:t>
            </a:r>
            <a:r>
              <a:rPr lang="it-IT" b="1" dirty="0"/>
              <a:t> </a:t>
            </a:r>
            <a:r>
              <a:rPr lang="it-IT" b="1" dirty="0" err="1"/>
              <a:t>projects</a:t>
            </a:r>
            <a:r>
              <a:rPr lang="it-IT" b="1" dirty="0"/>
              <a:t> in the security domain;</a:t>
            </a:r>
          </a:p>
          <a:p>
            <a:endParaRPr lang="it-IT" b="1" dirty="0"/>
          </a:p>
          <a:p>
            <a:r>
              <a:rPr lang="it-IT" b="1" dirty="0" err="1"/>
              <a:t>Provide</a:t>
            </a:r>
            <a:r>
              <a:rPr lang="it-IT" b="1" dirty="0"/>
              <a:t> a </a:t>
            </a:r>
            <a:r>
              <a:rPr lang="it-IT" b="1" dirty="0" err="1"/>
              <a:t>technology</a:t>
            </a:r>
            <a:r>
              <a:rPr lang="it-IT" b="1" dirty="0"/>
              <a:t> </a:t>
            </a:r>
            <a:r>
              <a:rPr lang="it-IT" b="1" dirty="0" err="1"/>
              <a:t>roadmap</a:t>
            </a:r>
            <a:r>
              <a:rPr lang="it-IT" b="1" dirty="0"/>
              <a:t> for the </a:t>
            </a:r>
            <a:r>
              <a:rPr lang="it-IT" b="1" dirty="0" err="1"/>
              <a:t>protection</a:t>
            </a:r>
            <a:r>
              <a:rPr lang="it-IT" b="1" dirty="0"/>
              <a:t> of soft targets in EU </a:t>
            </a:r>
            <a:r>
              <a:rPr lang="it-IT" b="1" dirty="0" err="1"/>
              <a:t>cities</a:t>
            </a:r>
            <a:r>
              <a:rPr lang="it-IT" b="1" dirty="0"/>
              <a:t>;</a:t>
            </a:r>
          </a:p>
          <a:p>
            <a:endParaRPr lang="el-GR" b="1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89B7553-626A-4FF1-8F74-59F69BF1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Objectives</a:t>
            </a:r>
            <a:endParaRPr lang="el-GR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D2CF214-0EC2-574D-8C0B-4C92EC6E5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6373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A9896-ED2A-F84D-91E7-E961E52AA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WP </a:t>
            </a:r>
            <a:r>
              <a:rPr lang="it-IT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547F9-F22A-2246-9643-8D526E7E5E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/>
              <a:t>WP3 </a:t>
            </a:r>
            <a:r>
              <a:rPr lang="it-IT" dirty="0" err="1"/>
              <a:t>represents</a:t>
            </a:r>
            <a:r>
              <a:rPr lang="it-IT" dirty="0"/>
              <a:t> the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part of the </a:t>
            </a:r>
            <a:r>
              <a:rPr lang="it-IT" dirty="0" err="1"/>
              <a:t>PRoTECT</a:t>
            </a:r>
            <a:r>
              <a:rPr lang="it-IT" dirty="0"/>
              <a:t> </a:t>
            </a:r>
            <a:r>
              <a:rPr lang="it-IT" dirty="0" err="1"/>
              <a:t>project</a:t>
            </a:r>
            <a:r>
              <a:rPr lang="it-IT" dirty="0"/>
              <a:t>. The </a:t>
            </a:r>
            <a:r>
              <a:rPr lang="it-IT" dirty="0" err="1"/>
              <a:t>consortium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make</a:t>
            </a:r>
            <a:r>
              <a:rPr lang="it-IT" dirty="0"/>
              <a:t> </a:t>
            </a:r>
            <a:r>
              <a:rPr lang="it-IT" dirty="0" err="1"/>
              <a:t>extensive</a:t>
            </a:r>
            <a:r>
              <a:rPr lang="it-IT" dirty="0"/>
              <a:t> </a:t>
            </a:r>
            <a:r>
              <a:rPr lang="it-IT" dirty="0" err="1"/>
              <a:t>usage</a:t>
            </a:r>
            <a:r>
              <a:rPr lang="it-IT" dirty="0"/>
              <a:t> of </a:t>
            </a:r>
            <a:r>
              <a:rPr lang="it-IT" dirty="0" err="1"/>
              <a:t>previous</a:t>
            </a:r>
            <a:r>
              <a:rPr lang="it-IT" dirty="0"/>
              <a:t> </a:t>
            </a:r>
            <a:r>
              <a:rPr lang="it-IT" dirty="0" err="1"/>
              <a:t>efforts</a:t>
            </a:r>
            <a:r>
              <a:rPr lang="it-IT" dirty="0"/>
              <a:t> in the </a:t>
            </a:r>
            <a:r>
              <a:rPr lang="it-IT" dirty="0" err="1"/>
              <a:t>protection</a:t>
            </a:r>
            <a:r>
              <a:rPr lang="it-IT" dirty="0"/>
              <a:t> of public </a:t>
            </a:r>
            <a:r>
              <a:rPr lang="it-IT" dirty="0" err="1"/>
              <a:t>spaces</a:t>
            </a:r>
            <a:r>
              <a:rPr lang="it-IT" dirty="0"/>
              <a:t> and </a:t>
            </a:r>
            <a:r>
              <a:rPr lang="it-IT" dirty="0" err="1"/>
              <a:t>previous</a:t>
            </a:r>
            <a:r>
              <a:rPr lang="it-IT" dirty="0"/>
              <a:t> work from the ENLETS network and EFUS </a:t>
            </a:r>
            <a:r>
              <a:rPr lang="it-IT" dirty="0" err="1"/>
              <a:t>members</a:t>
            </a:r>
            <a:r>
              <a:rPr lang="it-IT" dirty="0"/>
              <a:t>.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results</a:t>
            </a:r>
            <a:r>
              <a:rPr lang="it-IT" dirty="0"/>
              <a:t> from </a:t>
            </a:r>
            <a:r>
              <a:rPr lang="it-IT" dirty="0" err="1"/>
              <a:t>previous</a:t>
            </a:r>
            <a:r>
              <a:rPr lang="it-IT" dirty="0"/>
              <a:t> H2020 </a:t>
            </a:r>
            <a:r>
              <a:rPr lang="it-IT" dirty="0" err="1"/>
              <a:t>projects</a:t>
            </a:r>
            <a:r>
              <a:rPr lang="it-IT" dirty="0"/>
              <a:t> and with high TRL </a:t>
            </a:r>
            <a:r>
              <a:rPr lang="it-IT" dirty="0" err="1"/>
              <a:t>level</a:t>
            </a:r>
            <a:r>
              <a:rPr lang="it-IT" dirty="0"/>
              <a:t> (6 and </a:t>
            </a:r>
            <a:r>
              <a:rPr lang="it-IT" dirty="0" err="1"/>
              <a:t>above</a:t>
            </a:r>
            <a:r>
              <a:rPr lang="it-IT" dirty="0"/>
              <a:t>)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assessed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part of </a:t>
            </a:r>
            <a:r>
              <a:rPr lang="it-IT" dirty="0" err="1"/>
              <a:t>our</a:t>
            </a:r>
            <a:r>
              <a:rPr lang="it-IT" dirty="0"/>
              <a:t>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evaluation</a:t>
            </a:r>
            <a:r>
              <a:rPr lang="it-IT" dirty="0"/>
              <a:t> </a:t>
            </a:r>
            <a:r>
              <a:rPr lang="it-IT" dirty="0" err="1"/>
              <a:t>framework</a:t>
            </a:r>
            <a:r>
              <a:rPr lang="it-IT" dirty="0"/>
              <a:t>; </a:t>
            </a:r>
            <a:r>
              <a:rPr lang="it-IT" dirty="0" err="1"/>
              <a:t>promising</a:t>
            </a:r>
            <a:r>
              <a:rPr lang="it-IT" dirty="0"/>
              <a:t>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solutions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selected</a:t>
            </a:r>
            <a:r>
              <a:rPr lang="it-IT" dirty="0"/>
              <a:t> for a </a:t>
            </a:r>
            <a:r>
              <a:rPr lang="it-IT" dirty="0" err="1"/>
              <a:t>demonstration</a:t>
            </a:r>
            <a:r>
              <a:rPr lang="it-IT" dirty="0"/>
              <a:t> set up in the 5 city </a:t>
            </a:r>
            <a:r>
              <a:rPr lang="it-IT" dirty="0" err="1"/>
              <a:t>partners</a:t>
            </a:r>
            <a:r>
              <a:rPr lang="it-IT" dirty="0"/>
              <a:t>. To do so, the </a:t>
            </a:r>
            <a:r>
              <a:rPr lang="it-IT" dirty="0" err="1"/>
              <a:t>evaluation</a:t>
            </a:r>
            <a:r>
              <a:rPr lang="it-IT" dirty="0"/>
              <a:t> </a:t>
            </a:r>
            <a:r>
              <a:rPr lang="it-IT" dirty="0" err="1"/>
              <a:t>framework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defined</a:t>
            </a:r>
            <a:r>
              <a:rPr lang="it-IT" dirty="0"/>
              <a:t> </a:t>
            </a:r>
            <a:r>
              <a:rPr lang="it-IT" dirty="0" err="1"/>
              <a:t>systematically</a:t>
            </a:r>
            <a:r>
              <a:rPr lang="it-IT" dirty="0"/>
              <a:t> by the </a:t>
            </a:r>
            <a:r>
              <a:rPr lang="it-IT" dirty="0" err="1"/>
              <a:t>entire</a:t>
            </a:r>
            <a:r>
              <a:rPr lang="it-IT" dirty="0"/>
              <a:t> </a:t>
            </a:r>
            <a:r>
              <a:rPr lang="it-IT" dirty="0" err="1"/>
              <a:t>consortium</a:t>
            </a:r>
            <a:r>
              <a:rPr lang="it-IT" dirty="0"/>
              <a:t> and </a:t>
            </a:r>
            <a:r>
              <a:rPr lang="it-IT" dirty="0" err="1"/>
              <a:t>communicated</a:t>
            </a:r>
            <a:r>
              <a:rPr lang="it-IT" dirty="0"/>
              <a:t> and </a:t>
            </a:r>
            <a:r>
              <a:rPr lang="it-IT" dirty="0" err="1"/>
              <a:t>assessed</a:t>
            </a:r>
            <a:r>
              <a:rPr lang="it-IT" dirty="0"/>
              <a:t> by the 5 target </a:t>
            </a:r>
            <a:r>
              <a:rPr lang="it-IT" dirty="0" err="1"/>
              <a:t>cities</a:t>
            </a:r>
            <a:r>
              <a:rPr lang="it-IT" dirty="0"/>
              <a:t>. At the end, WP3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a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handbook</a:t>
            </a:r>
            <a:r>
              <a:rPr lang="it-IT" dirty="0"/>
              <a:t> by an </a:t>
            </a:r>
            <a:r>
              <a:rPr lang="it-IT" dirty="0" err="1"/>
              <a:t>extended</a:t>
            </a:r>
            <a:r>
              <a:rPr lang="it-IT" dirty="0"/>
              <a:t> </a:t>
            </a:r>
            <a:r>
              <a:rPr lang="it-IT" dirty="0" err="1"/>
              <a:t>numbers</a:t>
            </a:r>
            <a:r>
              <a:rPr lang="it-IT" dirty="0"/>
              <a:t> of EU </a:t>
            </a:r>
            <a:r>
              <a:rPr lang="it-IT" dirty="0" err="1"/>
              <a:t>municipalities</a:t>
            </a:r>
            <a:r>
              <a:rPr lang="it-IT" dirty="0"/>
              <a:t> via the EFUS </a:t>
            </a:r>
            <a:r>
              <a:rPr lang="it-IT" dirty="0" err="1"/>
              <a:t>Association</a:t>
            </a:r>
            <a:r>
              <a:rPr lang="it-IT" dirty="0"/>
              <a:t>. </a:t>
            </a:r>
          </a:p>
          <a:p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6D70-5D3B-6E41-AD46-37BC738E9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6E29F2-1668-AD4E-BB84-692A82D93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0C2FB-41DB-2942-BC9E-99EF4EF05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3</a:t>
            </a:fld>
            <a:endParaRPr lang="nl-NL" altLang="el-GR"/>
          </a:p>
        </p:txBody>
      </p:sp>
    </p:spTree>
    <p:extLst>
      <p:ext uri="{BB962C8B-B14F-4D97-AF65-F5344CB8AC3E}">
        <p14:creationId xmlns:p14="http://schemas.microsoft.com/office/powerpoint/2010/main" val="3599634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B671-4F0C-2242-9CDD-8E0E1422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Outline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CE5-34E9-444F-9089-1C0F9AC9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B4CB-F48F-AC48-BC12-8E4F8D0B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A942-E191-1D4E-B68E-7F83F89A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4</a:t>
            </a:fld>
            <a:endParaRPr lang="nl-NL" altLang="el-G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5EF42E-D2E9-9C42-B4DF-4345BFB60766}"/>
              </a:ext>
            </a:extLst>
          </p:cNvPr>
          <p:cNvSpPr txBox="1">
            <a:spLocks/>
          </p:cNvSpPr>
          <p:nvPr/>
        </p:nvSpPr>
        <p:spPr bwMode="auto">
          <a:xfrm>
            <a:off x="262537" y="1196752"/>
            <a:ext cx="8568952" cy="432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[JADS] - 3.1 : </a:t>
            </a:r>
            <a:r>
              <a:rPr lang="it-IT" dirty="0" err="1"/>
              <a:t>Description</a:t>
            </a:r>
            <a:r>
              <a:rPr lang="it-IT" dirty="0"/>
              <a:t> of Best </a:t>
            </a:r>
            <a:r>
              <a:rPr lang="it-IT" dirty="0" err="1"/>
              <a:t>practices</a:t>
            </a:r>
            <a:r>
              <a:rPr lang="it-IT" dirty="0"/>
              <a:t> and Technologies from the state of the art; </a:t>
            </a:r>
          </a:p>
          <a:p>
            <a:endParaRPr lang="it-IT" dirty="0"/>
          </a:p>
          <a:p>
            <a:r>
              <a:rPr lang="it-IT" dirty="0"/>
              <a:t>[TNO] - 3.2 : Technology Evaluation </a:t>
            </a:r>
            <a:r>
              <a:rPr lang="it-IT" dirty="0" err="1"/>
              <a:t>framework</a:t>
            </a:r>
            <a:r>
              <a:rPr lang="it-IT" dirty="0"/>
              <a:t> -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factors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evaluation</a:t>
            </a:r>
            <a:r>
              <a:rPr lang="it-IT" dirty="0"/>
              <a:t> and </a:t>
            </a:r>
            <a:r>
              <a:rPr lang="it-IT" dirty="0" err="1"/>
              <a:t>decision-making</a:t>
            </a:r>
            <a:r>
              <a:rPr lang="it-IT" dirty="0"/>
              <a:t> of future </a:t>
            </a:r>
            <a:r>
              <a:rPr lang="it-IT" dirty="0" err="1"/>
              <a:t>technologies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in connection with </a:t>
            </a:r>
            <a:r>
              <a:rPr lang="it-IT" dirty="0" err="1"/>
              <a:t>available</a:t>
            </a:r>
            <a:r>
              <a:rPr lang="it-IT" dirty="0"/>
              <a:t> </a:t>
            </a:r>
            <a:r>
              <a:rPr lang="it-IT" dirty="0" err="1"/>
              <a:t>field</a:t>
            </a:r>
            <a:r>
              <a:rPr lang="it-IT" dirty="0"/>
              <a:t> </a:t>
            </a:r>
            <a:r>
              <a:rPr lang="it-IT" dirty="0" err="1"/>
              <a:t>labs</a:t>
            </a:r>
            <a:r>
              <a:rPr lang="it-IT" dirty="0"/>
              <a:t> in public </a:t>
            </a:r>
            <a:r>
              <a:rPr lang="it-IT" dirty="0" err="1"/>
              <a:t>spaces</a:t>
            </a:r>
            <a:r>
              <a:rPr lang="it-IT" dirty="0"/>
              <a:t> in the </a:t>
            </a:r>
            <a:r>
              <a:rPr lang="it-IT" dirty="0" err="1"/>
              <a:t>beneficiary</a:t>
            </a:r>
            <a:r>
              <a:rPr lang="it-IT" dirty="0"/>
              <a:t> 5 </a:t>
            </a:r>
            <a:r>
              <a:rPr lang="it-IT" dirty="0" err="1"/>
              <a:t>cities</a:t>
            </a:r>
            <a:r>
              <a:rPr lang="it-IT" dirty="0"/>
              <a:t>; </a:t>
            </a:r>
          </a:p>
          <a:p>
            <a:endParaRPr lang="it-IT" dirty="0"/>
          </a:p>
          <a:p>
            <a:r>
              <a:rPr lang="it-IT" dirty="0"/>
              <a:t>[KEMEA] - 3.3 : Open </a:t>
            </a:r>
            <a:r>
              <a:rPr lang="it-IT" dirty="0" err="1"/>
              <a:t>calls</a:t>
            </a:r>
            <a:r>
              <a:rPr lang="it-IT" dirty="0"/>
              <a:t> for security and </a:t>
            </a:r>
            <a:r>
              <a:rPr lang="it-IT" dirty="0" err="1"/>
              <a:t>assessment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[JADS] – 3.4 : Definition of Technology </a:t>
            </a:r>
            <a:r>
              <a:rPr lang="it-IT" dirty="0" err="1"/>
              <a:t>roadmap</a:t>
            </a:r>
            <a:r>
              <a:rPr lang="it-IT" dirty="0"/>
              <a:t> -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challenges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,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datasets</a:t>
            </a:r>
            <a:r>
              <a:rPr lang="it-IT" dirty="0"/>
              <a:t> (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 of privacy, security and data management </a:t>
            </a:r>
            <a:r>
              <a:rPr lang="it-IT" dirty="0" err="1"/>
              <a:t>issues</a:t>
            </a:r>
            <a:r>
              <a:rPr lang="it-IT" dirty="0"/>
              <a:t>), and </a:t>
            </a:r>
            <a:r>
              <a:rPr lang="it-IT" dirty="0" err="1"/>
              <a:t>specific</a:t>
            </a:r>
            <a:r>
              <a:rPr lang="it-IT" dirty="0"/>
              <a:t> future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; </a:t>
            </a:r>
          </a:p>
          <a:p>
            <a:pPr marL="0" indent="0">
              <a:buNone/>
            </a:pPr>
            <a:endParaRPr lang="it-IT" dirty="0"/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423714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A6A0C-45CD-EF44-B05B-4FE71A5E2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Workplan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C11E89-A03D-904B-B732-4E8D790DE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1BD74-98AF-3149-B154-3CAB2A411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D07B0-0663-8247-9240-8A8C82D85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5</a:t>
            </a:fld>
            <a:endParaRPr lang="nl-NL" altLang="el-GR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B85975-8452-234F-86C4-88E20B60EB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48" b="1066"/>
          <a:stretch/>
        </p:blipFill>
        <p:spPr>
          <a:xfrm>
            <a:off x="322175" y="2204863"/>
            <a:ext cx="8821824" cy="25922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501F9C4-D9DD-B242-80A8-E78F1D20A3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4" t="9504" b="6488"/>
          <a:stretch/>
        </p:blipFill>
        <p:spPr>
          <a:xfrm>
            <a:off x="467544" y="1536404"/>
            <a:ext cx="8640960" cy="66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98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7BC9D-6D4F-5247-BCB8-23B10BF151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1" y="304195"/>
            <a:ext cx="6192688" cy="675921"/>
          </a:xfrm>
        </p:spPr>
        <p:txBody>
          <a:bodyPr/>
          <a:lstStyle/>
          <a:p>
            <a:r>
              <a:rPr lang="it-IT" dirty="0" err="1"/>
              <a:t>Logical</a:t>
            </a:r>
            <a:r>
              <a:rPr lang="it-IT" dirty="0"/>
              <a:t> Flow (IOHO)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B6A5F-A295-C344-B2C6-C887BD344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326CE-E46C-B14F-8168-C953A0FE8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596CE7-4EA0-F146-80A6-F72DC5530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6</a:t>
            </a:fld>
            <a:endParaRPr lang="nl-NL" altLang="el-G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8ECC674-28A5-CD43-BC21-73F941AD68A4}"/>
              </a:ext>
            </a:extLst>
          </p:cNvPr>
          <p:cNvSpPr/>
          <p:nvPr/>
        </p:nvSpPr>
        <p:spPr>
          <a:xfrm>
            <a:off x="1144588" y="980728"/>
            <a:ext cx="688379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Vulnerability</a:t>
            </a:r>
            <a:r>
              <a:rPr lang="it-IT" dirty="0"/>
              <a:t> </a:t>
            </a:r>
            <a:r>
              <a:rPr lang="it-IT" dirty="0" err="1"/>
              <a:t>Assessment</a:t>
            </a:r>
            <a:r>
              <a:rPr lang="it-IT" dirty="0"/>
              <a:t> + WS’ (WP2,3)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E74896C-C80C-BE4F-87D8-37187845446E}"/>
              </a:ext>
            </a:extLst>
          </p:cNvPr>
          <p:cNvSpPr/>
          <p:nvPr/>
        </p:nvSpPr>
        <p:spPr>
          <a:xfrm>
            <a:off x="1159578" y="2060848"/>
            <a:ext cx="688379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Cities</a:t>
            </a:r>
            <a:r>
              <a:rPr lang="it-IT" dirty="0"/>
              <a:t> Application </a:t>
            </a:r>
            <a:r>
              <a:rPr lang="it-IT" dirty="0" err="1"/>
              <a:t>Scenarios</a:t>
            </a:r>
            <a:r>
              <a:rPr lang="it-IT" dirty="0"/>
              <a:t> </a:t>
            </a:r>
            <a:r>
              <a:rPr lang="it-IT" dirty="0" err="1"/>
              <a:t>Assessment</a:t>
            </a:r>
            <a:r>
              <a:rPr lang="it-IT" dirty="0"/>
              <a:t> (WP3)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F7C7B2-06F4-5A43-AF42-FE559A5BEF2B}"/>
              </a:ext>
            </a:extLst>
          </p:cNvPr>
          <p:cNvSpPr/>
          <p:nvPr/>
        </p:nvSpPr>
        <p:spPr>
          <a:xfrm>
            <a:off x="1174568" y="3108862"/>
            <a:ext cx="688379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List of </a:t>
            </a:r>
            <a:r>
              <a:rPr lang="it-IT" dirty="0" err="1"/>
              <a:t>Vulnerabilities</a:t>
            </a:r>
            <a:r>
              <a:rPr lang="it-IT" dirty="0"/>
              <a:t> from </a:t>
            </a:r>
            <a:r>
              <a:rPr lang="it-IT" dirty="0" err="1"/>
              <a:t>Assessment</a:t>
            </a:r>
            <a:r>
              <a:rPr lang="it-IT" dirty="0"/>
              <a:t> (WP3)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E499A1-1F61-E149-90FD-924544A4BDA6}"/>
              </a:ext>
            </a:extLst>
          </p:cNvPr>
          <p:cNvSpPr/>
          <p:nvPr/>
        </p:nvSpPr>
        <p:spPr>
          <a:xfrm>
            <a:off x="1144588" y="4149080"/>
            <a:ext cx="688379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/>
              <a:t>Tool-Selection</a:t>
            </a:r>
            <a:r>
              <a:rPr lang="it-IT" dirty="0"/>
              <a:t> + Framework + Open-Call (WP3)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602917-11F5-EB4A-B4E5-72595E698E97}"/>
              </a:ext>
            </a:extLst>
          </p:cNvPr>
          <p:cNvSpPr/>
          <p:nvPr/>
        </p:nvSpPr>
        <p:spPr>
          <a:xfrm>
            <a:off x="1144588" y="5229200"/>
            <a:ext cx="6883796" cy="7200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Demo (WP4)</a:t>
            </a:r>
          </a:p>
        </p:txBody>
      </p:sp>
      <p:sp>
        <p:nvSpPr>
          <p:cNvPr id="12" name="Down Arrow 11">
            <a:extLst>
              <a:ext uri="{FF2B5EF4-FFF2-40B4-BE49-F238E27FC236}">
                <a16:creationId xmlns:a16="http://schemas.microsoft.com/office/drawing/2014/main" id="{092BCC53-D23D-F34D-9089-536024C5D68F}"/>
              </a:ext>
            </a:extLst>
          </p:cNvPr>
          <p:cNvSpPr/>
          <p:nvPr/>
        </p:nvSpPr>
        <p:spPr>
          <a:xfrm>
            <a:off x="4355976" y="1793956"/>
            <a:ext cx="504056" cy="1948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3997C7AE-7E1E-EC44-9DF4-D3C204A6FE4E}"/>
              </a:ext>
            </a:extLst>
          </p:cNvPr>
          <p:cNvSpPr/>
          <p:nvPr/>
        </p:nvSpPr>
        <p:spPr>
          <a:xfrm>
            <a:off x="4355976" y="2852936"/>
            <a:ext cx="504056" cy="1948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Down Arrow 13">
            <a:extLst>
              <a:ext uri="{FF2B5EF4-FFF2-40B4-BE49-F238E27FC236}">
                <a16:creationId xmlns:a16="http://schemas.microsoft.com/office/drawing/2014/main" id="{BF1A9F19-5704-B441-9589-E8C7A09DAB2E}"/>
              </a:ext>
            </a:extLst>
          </p:cNvPr>
          <p:cNvSpPr/>
          <p:nvPr/>
        </p:nvSpPr>
        <p:spPr>
          <a:xfrm>
            <a:off x="4355976" y="3882188"/>
            <a:ext cx="504056" cy="1948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E18F8343-0D93-E947-81A8-8176359FCE2C}"/>
              </a:ext>
            </a:extLst>
          </p:cNvPr>
          <p:cNvSpPr/>
          <p:nvPr/>
        </p:nvSpPr>
        <p:spPr>
          <a:xfrm>
            <a:off x="4338043" y="4960663"/>
            <a:ext cx="504056" cy="1948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4611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B671-4F0C-2242-9CDD-8E0E1422E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Tasks</a:t>
            </a:r>
            <a:r>
              <a:rPr lang="it-IT" dirty="0"/>
              <a:t> </a:t>
            </a:r>
            <a:r>
              <a:rPr lang="it-IT" dirty="0" err="1"/>
              <a:t>Outline</a:t>
            </a:r>
            <a:endParaRPr lang="it-IT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D7CE5-34E9-444F-9089-1C0F9AC9D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8B4CB-F48F-AC48-BC12-8E4F8D0B7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CA942-E191-1D4E-B68E-7F83F89A8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7</a:t>
            </a:fld>
            <a:endParaRPr lang="nl-NL" altLang="el-GR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5EF42E-D2E9-9C42-B4DF-4345BFB60766}"/>
              </a:ext>
            </a:extLst>
          </p:cNvPr>
          <p:cNvSpPr txBox="1">
            <a:spLocks/>
          </p:cNvSpPr>
          <p:nvPr/>
        </p:nvSpPr>
        <p:spPr bwMode="auto">
          <a:xfrm>
            <a:off x="262537" y="1196752"/>
            <a:ext cx="8568952" cy="43204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Arial" charset="0"/>
              <a:buChar char="•"/>
              <a:defRPr sz="1600" kern="1200">
                <a:solidFill>
                  <a:srgbClr val="5E6A7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3.1 </a:t>
            </a:r>
            <a:r>
              <a:rPr lang="it-IT" dirty="0" err="1"/>
              <a:t>Description</a:t>
            </a:r>
            <a:r>
              <a:rPr lang="it-IT" dirty="0"/>
              <a:t> of Best </a:t>
            </a:r>
            <a:r>
              <a:rPr lang="it-IT" dirty="0" err="1"/>
              <a:t>practices</a:t>
            </a:r>
            <a:r>
              <a:rPr lang="it-IT" dirty="0"/>
              <a:t> and Technologies from the state of the art; </a:t>
            </a:r>
          </a:p>
          <a:p>
            <a:endParaRPr lang="it-IT" dirty="0"/>
          </a:p>
          <a:p>
            <a:r>
              <a:rPr lang="it-IT" dirty="0"/>
              <a:t>3.2 Technology Evaluation </a:t>
            </a:r>
            <a:r>
              <a:rPr lang="it-IT" dirty="0" err="1"/>
              <a:t>framework</a:t>
            </a:r>
            <a:r>
              <a:rPr lang="it-IT" dirty="0"/>
              <a:t> - </a:t>
            </a:r>
            <a:r>
              <a:rPr lang="it-IT" dirty="0" err="1"/>
              <a:t>parameters</a:t>
            </a:r>
            <a:r>
              <a:rPr lang="it-IT" dirty="0"/>
              <a:t> and </a:t>
            </a:r>
            <a:r>
              <a:rPr lang="it-IT" dirty="0" err="1"/>
              <a:t>factors</a:t>
            </a:r>
            <a:r>
              <a:rPr lang="it-IT" dirty="0"/>
              <a:t> to be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evaluation</a:t>
            </a:r>
            <a:r>
              <a:rPr lang="it-IT" dirty="0"/>
              <a:t> and </a:t>
            </a:r>
            <a:r>
              <a:rPr lang="it-IT" dirty="0" err="1"/>
              <a:t>decision-making</a:t>
            </a:r>
            <a:r>
              <a:rPr lang="it-IT" dirty="0"/>
              <a:t> of future </a:t>
            </a:r>
            <a:r>
              <a:rPr lang="it-IT" dirty="0" err="1"/>
              <a:t>technologies</a:t>
            </a:r>
            <a:r>
              <a:rPr lang="it-IT" dirty="0"/>
              <a:t>, </a:t>
            </a:r>
            <a:r>
              <a:rPr lang="it-IT" dirty="0" err="1"/>
              <a:t>also</a:t>
            </a:r>
            <a:r>
              <a:rPr lang="it-IT" dirty="0"/>
              <a:t> in connection with </a:t>
            </a:r>
            <a:r>
              <a:rPr lang="it-IT" dirty="0" err="1"/>
              <a:t>available</a:t>
            </a:r>
            <a:r>
              <a:rPr lang="it-IT" dirty="0"/>
              <a:t> </a:t>
            </a:r>
            <a:r>
              <a:rPr lang="it-IT" dirty="0" err="1"/>
              <a:t>field</a:t>
            </a:r>
            <a:r>
              <a:rPr lang="it-IT" dirty="0"/>
              <a:t> </a:t>
            </a:r>
            <a:r>
              <a:rPr lang="it-IT" dirty="0" err="1"/>
              <a:t>labs</a:t>
            </a:r>
            <a:r>
              <a:rPr lang="it-IT" dirty="0"/>
              <a:t> in public </a:t>
            </a:r>
            <a:r>
              <a:rPr lang="it-IT" dirty="0" err="1"/>
              <a:t>spaces</a:t>
            </a:r>
            <a:r>
              <a:rPr lang="it-IT" dirty="0"/>
              <a:t> in the </a:t>
            </a:r>
            <a:r>
              <a:rPr lang="it-IT" dirty="0" err="1"/>
              <a:t>beneficiary</a:t>
            </a:r>
            <a:r>
              <a:rPr lang="it-IT" dirty="0"/>
              <a:t> 5 </a:t>
            </a:r>
            <a:r>
              <a:rPr lang="it-IT" dirty="0" err="1"/>
              <a:t>cities</a:t>
            </a:r>
            <a:r>
              <a:rPr lang="it-IT" dirty="0"/>
              <a:t>; </a:t>
            </a:r>
          </a:p>
          <a:p>
            <a:endParaRPr lang="it-IT" dirty="0"/>
          </a:p>
          <a:p>
            <a:r>
              <a:rPr lang="it-IT" dirty="0"/>
              <a:t>3.3 Open </a:t>
            </a:r>
            <a:r>
              <a:rPr lang="it-IT" dirty="0" err="1"/>
              <a:t>calls</a:t>
            </a:r>
            <a:r>
              <a:rPr lang="it-IT" dirty="0"/>
              <a:t> for security and </a:t>
            </a:r>
            <a:r>
              <a:rPr lang="it-IT" dirty="0" err="1"/>
              <a:t>assessment</a:t>
            </a:r>
            <a:r>
              <a:rPr lang="it-IT" dirty="0"/>
              <a:t>;</a:t>
            </a:r>
          </a:p>
          <a:p>
            <a:endParaRPr lang="it-IT" dirty="0"/>
          </a:p>
          <a:p>
            <a:r>
              <a:rPr lang="it-IT" dirty="0"/>
              <a:t>Definition of Technology </a:t>
            </a:r>
            <a:r>
              <a:rPr lang="it-IT" dirty="0" err="1"/>
              <a:t>roadmap</a:t>
            </a:r>
            <a:r>
              <a:rPr lang="it-IT" dirty="0"/>
              <a:t> - </a:t>
            </a:r>
            <a:r>
              <a:rPr lang="it-IT" dirty="0" err="1"/>
              <a:t>technology</a:t>
            </a:r>
            <a:r>
              <a:rPr lang="it-IT" dirty="0"/>
              <a:t> </a:t>
            </a:r>
            <a:r>
              <a:rPr lang="it-IT" dirty="0" err="1"/>
              <a:t>challenges</a:t>
            </a:r>
            <a:r>
              <a:rPr lang="it-IT" dirty="0"/>
              <a:t> </a:t>
            </a:r>
            <a:r>
              <a:rPr lang="it-IT" dirty="0" err="1"/>
              <a:t>roadmap</a:t>
            </a:r>
            <a:r>
              <a:rPr lang="it-IT" dirty="0"/>
              <a:t>, </a:t>
            </a:r>
            <a:r>
              <a:rPr lang="it-IT" dirty="0" err="1"/>
              <a:t>possibly</a:t>
            </a:r>
            <a:r>
              <a:rPr lang="it-IT" dirty="0"/>
              <a:t> </a:t>
            </a:r>
            <a:r>
              <a:rPr lang="it-IT" dirty="0" err="1"/>
              <a:t>providing</a:t>
            </a:r>
            <a:r>
              <a:rPr lang="it-IT" dirty="0"/>
              <a:t> </a:t>
            </a:r>
            <a:r>
              <a:rPr lang="it-IT" dirty="0" err="1"/>
              <a:t>datasets</a:t>
            </a:r>
            <a:r>
              <a:rPr lang="it-IT" dirty="0"/>
              <a:t> (</a:t>
            </a:r>
            <a:r>
              <a:rPr lang="it-IT" dirty="0" err="1"/>
              <a:t>within</a:t>
            </a:r>
            <a:r>
              <a:rPr lang="it-IT" dirty="0"/>
              <a:t> </a:t>
            </a:r>
            <a:r>
              <a:rPr lang="it-IT" dirty="0" err="1"/>
              <a:t>limits</a:t>
            </a:r>
            <a:r>
              <a:rPr lang="it-IT" dirty="0"/>
              <a:t> of privacy, security and data management </a:t>
            </a:r>
            <a:r>
              <a:rPr lang="it-IT" dirty="0" err="1"/>
              <a:t>issues</a:t>
            </a:r>
            <a:r>
              <a:rPr lang="it-IT" dirty="0"/>
              <a:t>), and </a:t>
            </a:r>
            <a:r>
              <a:rPr lang="it-IT" dirty="0" err="1"/>
              <a:t>specific</a:t>
            </a:r>
            <a:r>
              <a:rPr lang="it-IT" dirty="0"/>
              <a:t> future </a:t>
            </a:r>
            <a:r>
              <a:rPr lang="it-IT" dirty="0" err="1"/>
              <a:t>research</a:t>
            </a:r>
            <a:r>
              <a:rPr lang="it-IT" dirty="0"/>
              <a:t> </a:t>
            </a:r>
            <a:r>
              <a:rPr lang="it-IT" dirty="0" err="1"/>
              <a:t>questions</a:t>
            </a:r>
            <a:r>
              <a:rPr lang="it-IT" dirty="0"/>
              <a:t>; </a:t>
            </a:r>
          </a:p>
          <a:p>
            <a:pPr marL="0" indent="0">
              <a:buNone/>
            </a:pPr>
            <a:endParaRPr lang="it-IT" dirty="0"/>
          </a:p>
          <a:p>
            <a:endParaRPr lang="el-G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5B385-A7AA-D74E-901F-542AFF1C65F3}"/>
              </a:ext>
            </a:extLst>
          </p:cNvPr>
          <p:cNvSpPr/>
          <p:nvPr/>
        </p:nvSpPr>
        <p:spPr>
          <a:xfrm>
            <a:off x="2267744" y="4417378"/>
            <a:ext cx="6480720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0B050"/>
                </a:solidFill>
              </a:rPr>
              <a:t>Result</a:t>
            </a:r>
            <a:r>
              <a:rPr lang="it-IT" b="1" dirty="0">
                <a:solidFill>
                  <a:srgbClr val="00B050"/>
                </a:solidFill>
              </a:rPr>
              <a:t>: State of the Art in «Urban Intelligence»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E49343"/>
                </a:solidFill>
              </a:rPr>
              <a:t>Tentative</a:t>
            </a:r>
            <a:r>
              <a:rPr lang="it-IT" b="1" dirty="0">
                <a:solidFill>
                  <a:srgbClr val="E49343"/>
                </a:solidFill>
              </a:rPr>
              <a:t>: </a:t>
            </a:r>
            <a:r>
              <a:rPr lang="it-IT" b="1" dirty="0" err="1">
                <a:solidFill>
                  <a:srgbClr val="E49343"/>
                </a:solidFill>
              </a:rPr>
              <a:t>Augmented</a:t>
            </a:r>
            <a:r>
              <a:rPr lang="it-IT" b="1" dirty="0">
                <a:solidFill>
                  <a:srgbClr val="E49343"/>
                </a:solidFill>
              </a:rPr>
              <a:t>-Reality </a:t>
            </a:r>
            <a:r>
              <a:rPr lang="it-IT" b="1" dirty="0" err="1">
                <a:solidFill>
                  <a:srgbClr val="E49343"/>
                </a:solidFill>
              </a:rPr>
              <a:t>prototype</a:t>
            </a:r>
            <a:r>
              <a:rPr lang="it-IT" b="1" dirty="0">
                <a:solidFill>
                  <a:srgbClr val="E49343"/>
                </a:solidFill>
              </a:rPr>
              <a:t> for </a:t>
            </a:r>
            <a:r>
              <a:rPr lang="it-IT" b="1" dirty="0" err="1">
                <a:solidFill>
                  <a:srgbClr val="E49343"/>
                </a:solidFill>
              </a:rPr>
              <a:t>PRoTECT</a:t>
            </a:r>
            <a:r>
              <a:rPr lang="it-IT" b="1" dirty="0">
                <a:solidFill>
                  <a:srgbClr val="E49343"/>
                </a:solidFill>
              </a:rPr>
              <a:t> targets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b="1" dirty="0">
              <a:solidFill>
                <a:schemeClr val="accent4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ED24D29-13BA-884D-AE31-11A981E70B28}"/>
              </a:ext>
            </a:extLst>
          </p:cNvPr>
          <p:cNvSpPr/>
          <p:nvPr/>
        </p:nvSpPr>
        <p:spPr>
          <a:xfrm>
            <a:off x="755576" y="980116"/>
            <a:ext cx="8069814" cy="720692"/>
          </a:xfrm>
          <a:prstGeom prst="rect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4C7911-2DC6-C942-8CB5-BBA4C7E37080}"/>
              </a:ext>
            </a:extLst>
          </p:cNvPr>
          <p:cNvSpPr txBox="1"/>
          <p:nvPr/>
        </p:nvSpPr>
        <p:spPr>
          <a:xfrm>
            <a:off x="2209815" y="5194860"/>
            <a:ext cx="65386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JADS (3.5 PM), IGPR (3 PM), TNO (3 PM), DITSS (1 PM), L3CE (2 PM)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71334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28206-8C5A-CA45-A501-530ECD8D7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1ABA4-CA63-A841-9359-10E9CD4A7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E673B-E247-4B4E-B60B-AA86C39E6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7A60B-62E2-8648-ABAD-CF405FB54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8</a:t>
            </a:fld>
            <a:endParaRPr lang="nl-NL" altLang="el-GR"/>
          </a:p>
        </p:txBody>
      </p:sp>
      <p:pic>
        <p:nvPicPr>
          <p:cNvPr id="2050" name="Picture 2" descr="Artificial intelligence and supercomputers to help alleviate urban traffic problems">
            <a:extLst>
              <a:ext uri="{FF2B5EF4-FFF2-40B4-BE49-F238E27FC236}">
                <a16:creationId xmlns:a16="http://schemas.microsoft.com/office/drawing/2014/main" id="{440766C7-6DC1-0345-93FF-F21A952E34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6" t="126" r="4326"/>
          <a:stretch/>
        </p:blipFill>
        <p:spPr bwMode="auto">
          <a:xfrm>
            <a:off x="-72578" y="720080"/>
            <a:ext cx="9398358" cy="616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75273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056E3EA-5086-9F45-8036-63538F045F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590" y="679903"/>
            <a:ext cx="9163589" cy="6180511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10D5-F691-E946-821E-B93E1EFB2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it-IT"/>
              <a:t>16/07/2017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FC442-DDFB-4B48-AD33-00028D4123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PRoTECT – WP3 - DITSS KO</a:t>
            </a:r>
            <a:endParaRPr lang="nl-NL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3E8CC4-FD13-5043-97D9-9C6E9A0EF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nl-NL" altLang="el-GR"/>
              <a:t>Slide </a:t>
            </a:r>
            <a:fld id="{5EBA6537-8C12-4E05-A47A-134D6C4A4E35}" type="slidenum">
              <a:rPr lang="nl-NL" altLang="el-GR" smtClean="0"/>
              <a:pPr/>
              <a:t>9</a:t>
            </a:fld>
            <a:endParaRPr lang="nl-NL" altLang="el-GR"/>
          </a:p>
        </p:txBody>
      </p:sp>
    </p:spTree>
    <p:extLst>
      <p:ext uri="{BB962C8B-B14F-4D97-AF65-F5344CB8AC3E}">
        <p14:creationId xmlns:p14="http://schemas.microsoft.com/office/powerpoint/2010/main" val="1022649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ARMA DOCSYS~XML" val="&lt;?xml version=&quot;1.0&quot;?&gt;&#10;&lt;data customer=&quot;arcadis&quot; profile=&quot;arcadis&quot; model=&quot;presentatie2010/ds-presentatie.xml&quot; country-code=&quot;31&quot; target=&quot;Microsoft PowerPoint&quot; target-version=&quot;14.0.6111&quot;&gt;&lt;ds-presentatie template=&quot;presentatie2010/ds-presentatie.potm&quot; id=&quot;910e2a1d24d54533bfd7f91b8febb9e8&quot; version=&quot;1.0&quot; lcid=&quot;2057&quot;&gt;&lt;PAPER/&gt;&lt;titel value=&quot;TITLE&quot; formatted-value=&quot;TITLE&quot; format-disabled=&quot;true&quot;/&gt;&lt;subtitel value=&quot;SUBTITLE&quot; formatted-value=&quot;SUBTITLE&quot; format-disabled=&quot;true&quot;/&gt;&lt;datum value=&quot;2013-07-25T11:54:24&quot; formatted-value=&quot;25 July 2013&quot;/&gt;&lt;payoff formatted-value=&quot;Imagine the result&quot;/&gt;&lt;footer formatted-value=&quot; | 25 July 2013 | © ELASSTIC 2013&quot; value=&quot; | 25 July 2013 | © ELASSTIC 2013&quot; format-disabled=&quot;true&quot;/&gt;&lt;achtergrondplaatje formatted-value=&quot;(slides)/images/titleslide/white.jpg&quot;/&gt;&lt;achtergrondplaatjethumb formatted-value=&quot;presentatie2010/(slides)/images/titleslide/(thumbnails)/white.jpg&quot;/&gt;&lt;logoplaatje formatted-value=&quot;(slides)/images/bottomlogo/logo_blue.png&quot;/&gt;&lt;afbeelding value=&quot;0&quot; formatted-value=&quot;(geen)&quot;/&gt;&lt;/ds-presentatie&gt;&lt;/data&gt;&#10;"/>
</p:tagLst>
</file>

<file path=ppt/theme/theme1.xml><?xml version="1.0" encoding="utf-8"?>
<a:theme xmlns:a="http://schemas.openxmlformats.org/drawingml/2006/main" name="Fit-4-AMandA_GAxx_WP x –Presentation">
  <a:themeElements>
    <a:clrScheme name="Custom 2">
      <a:dk1>
        <a:srgbClr val="5E6A71"/>
      </a:dk1>
      <a:lt1>
        <a:srgbClr val="FFFFFF"/>
      </a:lt1>
      <a:dk2>
        <a:srgbClr val="5E6A71"/>
      </a:dk2>
      <a:lt2>
        <a:srgbClr val="ACAAAA"/>
      </a:lt2>
      <a:accent1>
        <a:srgbClr val="056BBA"/>
      </a:accent1>
      <a:accent2>
        <a:srgbClr val="056BBA"/>
      </a:accent2>
      <a:accent3>
        <a:srgbClr val="FFFFFF"/>
      </a:accent3>
      <a:accent4>
        <a:srgbClr val="000000"/>
      </a:accent4>
      <a:accent5>
        <a:srgbClr val="C0DBE4"/>
      </a:accent5>
      <a:accent6>
        <a:srgbClr val="056BBA"/>
      </a:accent6>
      <a:hlink>
        <a:srgbClr val="056BBA"/>
      </a:hlink>
      <a:folHlink>
        <a:srgbClr val="464F5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TECT KO - WP3" id="{E71899A4-640F-B947-ADCC-8D8C3B9B1B86}" vid="{E570AC3F-5EB0-EB4F-BD59-BC9577D325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Fit-4-AMandA_GAxx_WP x –Presentation</Template>
  <TotalTime>275</TotalTime>
  <Words>1501</Words>
  <Application>Microsoft Macintosh PowerPoint</Application>
  <PresentationFormat>On-screen Show (4:3)</PresentationFormat>
  <Paragraphs>185</Paragraphs>
  <Slides>20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Helvetica</vt:lpstr>
      <vt:lpstr>Verdana</vt:lpstr>
      <vt:lpstr>Wingdings</vt:lpstr>
      <vt:lpstr>Fit-4-AMandA_GAxx_WP x –Presentation</vt:lpstr>
      <vt:lpstr>WP3 – General Overview</vt:lpstr>
      <vt:lpstr>Objectives</vt:lpstr>
      <vt:lpstr>WP Outline</vt:lpstr>
      <vt:lpstr>Tasks Outline</vt:lpstr>
      <vt:lpstr>Workplan</vt:lpstr>
      <vt:lpstr>Logical Flow (IOHO)</vt:lpstr>
      <vt:lpstr>Tasks Outline</vt:lpstr>
      <vt:lpstr>PowerPoint Presentation</vt:lpstr>
      <vt:lpstr>PowerPoint Presentation</vt:lpstr>
      <vt:lpstr>PowerPoint Presentation</vt:lpstr>
      <vt:lpstr>Tasks Outline</vt:lpstr>
      <vt:lpstr>Tasks Outline</vt:lpstr>
      <vt:lpstr>Tasks Outline</vt:lpstr>
      <vt:lpstr>Tasks Outline</vt:lpstr>
      <vt:lpstr>Tasks Outline</vt:lpstr>
      <vt:lpstr>Tasks Outline</vt:lpstr>
      <vt:lpstr>Tasks Outline</vt:lpstr>
      <vt:lpstr>Discussion Points</vt:lpstr>
      <vt:lpstr>Questions?</vt:lpstr>
      <vt:lpstr>PowerPoint Presentation</vt:lpstr>
    </vt:vector>
  </TitlesOfParts>
  <Company/>
  <LinksUpToDate>false</LinksUpToDate>
  <SharedDoc>false</SharedDoc>
  <HyperlinkBase/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WP3 – General Overview</dc:title>
  <dc:creator>Microsoft Office User</dc:creator>
  <cp:lastModifiedBy>Microsoft Office User</cp:lastModifiedBy>
  <cp:revision>29</cp:revision>
  <dcterms:created xsi:type="dcterms:W3CDTF">2018-12-05T10:42:14Z</dcterms:created>
  <dcterms:modified xsi:type="dcterms:W3CDTF">2018-12-11T13:13:08Z</dcterms:modified>
</cp:coreProperties>
</file>

<file path=docProps/thumbnail.jpeg>
</file>